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Raleway" charset="1" panose="00000000000000000000"/>
      <p:regular r:id="rId12"/>
    </p:embeddedFont>
    <p:embeddedFont>
      <p:font typeface="Raleway Bold" charset="1" panose="00000000000000000000"/>
      <p:regular r:id="rId13"/>
    </p:embeddedFont>
    <p:embeddedFont>
      <p:font typeface="Raleway Italics" charset="1" panose="00000000000000000000"/>
      <p:regular r:id="rId14"/>
    </p:embeddedFont>
    <p:embeddedFont>
      <p:font typeface="Raleway Bold Italics" charset="1" panose="00000000000000000000"/>
      <p:regular r:id="rId15"/>
    </p:embeddedFont>
    <p:embeddedFont>
      <p:font typeface="Raleway Thin" charset="1" panose="00000000000000000000"/>
      <p:regular r:id="rId16"/>
    </p:embeddedFont>
    <p:embeddedFont>
      <p:font typeface="Raleway Thin Italics" charset="1" panose="00000000000000000000"/>
      <p:regular r:id="rId17"/>
    </p:embeddedFont>
    <p:embeddedFont>
      <p:font typeface="Raleway Extra-Light" charset="1" panose="00000000000000000000"/>
      <p:regular r:id="rId18"/>
    </p:embeddedFont>
    <p:embeddedFont>
      <p:font typeface="Raleway Extra-Light Italics" charset="1" panose="00000000000000000000"/>
      <p:regular r:id="rId19"/>
    </p:embeddedFont>
    <p:embeddedFont>
      <p:font typeface="Raleway Light" charset="1" panose="00000000000000000000"/>
      <p:regular r:id="rId20"/>
    </p:embeddedFont>
    <p:embeddedFont>
      <p:font typeface="Raleway Light Italics" charset="1" panose="00000000000000000000"/>
      <p:regular r:id="rId21"/>
    </p:embeddedFont>
    <p:embeddedFont>
      <p:font typeface="Raleway Medium" charset="1" panose="00000000000000000000"/>
      <p:regular r:id="rId22"/>
    </p:embeddedFont>
    <p:embeddedFont>
      <p:font typeface="Raleway Medium Italics" charset="1" panose="00000000000000000000"/>
      <p:regular r:id="rId23"/>
    </p:embeddedFont>
    <p:embeddedFont>
      <p:font typeface="Raleway Semi-Bold" charset="1" panose="00000000000000000000"/>
      <p:regular r:id="rId24"/>
    </p:embeddedFont>
    <p:embeddedFont>
      <p:font typeface="Raleway Semi-Bold Italics" charset="1" panose="00000000000000000000"/>
      <p:regular r:id="rId25"/>
    </p:embeddedFont>
    <p:embeddedFont>
      <p:font typeface="Raleway Ultra-Bold" charset="1" panose="00000000000000000000"/>
      <p:regular r:id="rId26"/>
    </p:embeddedFont>
    <p:embeddedFont>
      <p:font typeface="Raleway Ultra-Bold Italics" charset="1" panose="00000000000000000000"/>
      <p:regular r:id="rId27"/>
    </p:embeddedFont>
    <p:embeddedFont>
      <p:font typeface="Raleway Heavy" charset="1" panose="00000000000000000000"/>
      <p:regular r:id="rId28"/>
    </p:embeddedFont>
    <p:embeddedFont>
      <p:font typeface="Raleway Heavy Italics"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04741" y="-773731"/>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39948" y="2732858"/>
            <a:ext cx="5746778" cy="6258867"/>
          </a:xfrm>
          <a:custGeom>
            <a:avLst/>
            <a:gdLst/>
            <a:ahLst/>
            <a:cxnLst/>
            <a:rect r="r" b="b" t="t" l="l"/>
            <a:pathLst>
              <a:path h="6258867" w="5746778">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123959" y="84759"/>
            <a:ext cx="5600047" cy="3192027"/>
          </a:xfrm>
          <a:custGeom>
            <a:avLst/>
            <a:gdLst/>
            <a:ahLst/>
            <a:cxnLst/>
            <a:rect r="r" b="b" t="t" l="l"/>
            <a:pathLst>
              <a:path h="3192027" w="5600047">
                <a:moveTo>
                  <a:pt x="0" y="0"/>
                </a:moveTo>
                <a:lnTo>
                  <a:pt x="5600047" y="0"/>
                </a:lnTo>
                <a:lnTo>
                  <a:pt x="5600047" y="3192026"/>
                </a:lnTo>
                <a:lnTo>
                  <a:pt x="0" y="3192026"/>
                </a:lnTo>
                <a:lnTo>
                  <a:pt x="0" y="0"/>
                </a:lnTo>
                <a:close/>
              </a:path>
            </a:pathLst>
          </a:custGeom>
          <a:blipFill>
            <a:blip r:embed="rId6"/>
            <a:stretch>
              <a:fillRect l="0" t="0" r="0" b="0"/>
            </a:stretch>
          </a:blipFill>
        </p:spPr>
      </p:sp>
      <p:sp>
        <p:nvSpPr>
          <p:cNvPr name="TextBox 5" id="5"/>
          <p:cNvSpPr txBox="true"/>
          <p:nvPr/>
        </p:nvSpPr>
        <p:spPr>
          <a:xfrm rot="0">
            <a:off x="357955" y="2587625"/>
            <a:ext cx="10460117" cy="5064125"/>
          </a:xfrm>
          <a:prstGeom prst="rect">
            <a:avLst/>
          </a:prstGeom>
        </p:spPr>
        <p:txBody>
          <a:bodyPr anchor="t" rtlCol="false" tIns="0" lIns="0" bIns="0" rIns="0">
            <a:spAutoFit/>
          </a:bodyPr>
          <a:lstStyle/>
          <a:p>
            <a:pPr>
              <a:lnSpc>
                <a:spcPts val="10000"/>
              </a:lnSpc>
            </a:pPr>
            <a:r>
              <a:rPr lang="en-US" sz="8000" spc="-368">
                <a:solidFill>
                  <a:srgbClr val="00694C"/>
                </a:solidFill>
                <a:latin typeface="Raleway Bold"/>
              </a:rPr>
              <a:t>TradeCraft:</a:t>
            </a:r>
            <a:r>
              <a:rPr lang="en-US" sz="8000" spc="-368">
                <a:solidFill>
                  <a:srgbClr val="00694C"/>
                </a:solidFill>
                <a:latin typeface="Raleway"/>
              </a:rPr>
              <a:t> </a:t>
            </a:r>
          </a:p>
          <a:p>
            <a:pPr marL="0" indent="0" lvl="1">
              <a:lnSpc>
                <a:spcPts val="10000"/>
              </a:lnSpc>
            </a:pPr>
            <a:r>
              <a:rPr lang="en-US" sz="8000" spc="-368">
                <a:solidFill>
                  <a:srgbClr val="00694C"/>
                </a:solidFill>
                <a:latin typeface="Raleway"/>
              </a:rPr>
              <a:t>Building Profitable Strategies with Zipline and PyFolio</a:t>
            </a:r>
          </a:p>
        </p:txBody>
      </p:sp>
      <p:sp>
        <p:nvSpPr>
          <p:cNvPr name="TextBox 6" id="6"/>
          <p:cNvSpPr txBox="true"/>
          <p:nvPr/>
        </p:nvSpPr>
        <p:spPr>
          <a:xfrm rot="0">
            <a:off x="357955" y="8391520"/>
            <a:ext cx="8493698" cy="447677"/>
          </a:xfrm>
          <a:prstGeom prst="rect">
            <a:avLst/>
          </a:prstGeom>
        </p:spPr>
        <p:txBody>
          <a:bodyPr anchor="t" rtlCol="false" tIns="0" lIns="0" bIns="0" rIns="0">
            <a:spAutoFit/>
          </a:bodyPr>
          <a:lstStyle/>
          <a:p>
            <a:pPr marL="0" indent="0" lvl="1">
              <a:lnSpc>
                <a:spcPts val="3150"/>
              </a:lnSpc>
            </a:pPr>
            <a:r>
              <a:rPr lang="en-US" sz="3500" spc="-161">
                <a:solidFill>
                  <a:srgbClr val="00694C"/>
                </a:solidFill>
                <a:latin typeface="Raleway Medium"/>
              </a:rPr>
              <a:t>Sri Karthik A | Nithin Kodipyaka | Akila B</a:t>
            </a:r>
          </a:p>
        </p:txBody>
      </p:sp>
      <p:sp>
        <p:nvSpPr>
          <p:cNvPr name="TextBox 7" id="7"/>
          <p:cNvSpPr txBox="true"/>
          <p:nvPr/>
        </p:nvSpPr>
        <p:spPr>
          <a:xfrm rot="0">
            <a:off x="357955" y="1257859"/>
            <a:ext cx="9179504" cy="474347"/>
          </a:xfrm>
          <a:prstGeom prst="rect">
            <a:avLst/>
          </a:prstGeom>
        </p:spPr>
        <p:txBody>
          <a:bodyPr anchor="t" rtlCol="false" tIns="0" lIns="0" bIns="0" rIns="0">
            <a:spAutoFit/>
          </a:bodyPr>
          <a:lstStyle/>
          <a:p>
            <a:pPr marL="0" indent="0" lvl="1">
              <a:lnSpc>
                <a:spcPts val="3330"/>
              </a:lnSpc>
            </a:pPr>
            <a:r>
              <a:rPr lang="en-US" sz="3700" spc="-170">
                <a:solidFill>
                  <a:srgbClr val="00694C"/>
                </a:solidFill>
                <a:latin typeface="Raleway Medium"/>
              </a:rPr>
              <a:t>MGT1063 - Financial management</a:t>
            </a:r>
          </a:p>
        </p:txBody>
      </p:sp>
      <p:sp>
        <p:nvSpPr>
          <p:cNvPr name="TextBox 8" id="8"/>
          <p:cNvSpPr txBox="true"/>
          <p:nvPr/>
        </p:nvSpPr>
        <p:spPr>
          <a:xfrm rot="0">
            <a:off x="357955" y="8848722"/>
            <a:ext cx="8786045" cy="447677"/>
          </a:xfrm>
          <a:prstGeom prst="rect">
            <a:avLst/>
          </a:prstGeom>
        </p:spPr>
        <p:txBody>
          <a:bodyPr anchor="t" rtlCol="false" tIns="0" lIns="0" bIns="0" rIns="0">
            <a:spAutoFit/>
          </a:bodyPr>
          <a:lstStyle/>
          <a:p>
            <a:pPr marL="0" indent="0" lvl="1">
              <a:lnSpc>
                <a:spcPts val="3150"/>
              </a:lnSpc>
            </a:pPr>
            <a:r>
              <a:rPr lang="en-US" sz="3500" spc="-161">
                <a:solidFill>
                  <a:srgbClr val="00694C"/>
                </a:solidFill>
                <a:latin typeface="Raleway Medium"/>
              </a:rPr>
              <a:t>Simran Bohra | Vinayaka Srinivas | Shreyas V</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55624" cy="10287000"/>
          </a:xfrm>
          <a:custGeom>
            <a:avLst/>
            <a:gdLst/>
            <a:ahLst/>
            <a:cxnLst/>
            <a:rect r="r" b="b" t="t" l="l"/>
            <a:pathLst>
              <a:path h="10287000" w="18255624">
                <a:moveTo>
                  <a:pt x="0" y="0"/>
                </a:moveTo>
                <a:lnTo>
                  <a:pt x="18255624" y="0"/>
                </a:lnTo>
                <a:lnTo>
                  <a:pt x="18255624" y="10287000"/>
                </a:lnTo>
                <a:lnTo>
                  <a:pt x="0" y="10287000"/>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0B48C"/>
        </a:solidFill>
      </p:bgPr>
    </p:bg>
    <p:spTree>
      <p:nvGrpSpPr>
        <p:cNvPr id="1" name=""/>
        <p:cNvGrpSpPr/>
        <p:nvPr/>
      </p:nvGrpSpPr>
      <p:grpSpPr>
        <a:xfrm>
          <a:off x="0" y="0"/>
          <a:ext cx="0" cy="0"/>
          <a:chOff x="0" y="0"/>
          <a:chExt cx="0" cy="0"/>
        </a:xfrm>
      </p:grpSpPr>
      <p:grpSp>
        <p:nvGrpSpPr>
          <p:cNvPr name="Group 2" id="2"/>
          <p:cNvGrpSpPr/>
          <p:nvPr/>
        </p:nvGrpSpPr>
        <p:grpSpPr>
          <a:xfrm rot="0">
            <a:off x="4534163" y="2974310"/>
            <a:ext cx="9219675" cy="5841351"/>
            <a:chOff x="0" y="0"/>
            <a:chExt cx="2055570" cy="1302357"/>
          </a:xfrm>
        </p:grpSpPr>
        <p:sp>
          <p:nvSpPr>
            <p:cNvPr name="Freeform 3" id="3"/>
            <p:cNvSpPr/>
            <p:nvPr/>
          </p:nvSpPr>
          <p:spPr>
            <a:xfrm flipH="false" flipV="false" rot="0">
              <a:off x="0" y="0"/>
              <a:ext cx="2055570" cy="1302357"/>
            </a:xfrm>
            <a:custGeom>
              <a:avLst/>
              <a:gdLst/>
              <a:ahLst/>
              <a:cxnLst/>
              <a:rect r="r" b="b" t="t" l="l"/>
              <a:pathLst>
                <a:path h="1302357" w="2055570">
                  <a:moveTo>
                    <a:pt x="6718" y="0"/>
                  </a:moveTo>
                  <a:lnTo>
                    <a:pt x="2048852" y="0"/>
                  </a:lnTo>
                  <a:cubicBezTo>
                    <a:pt x="2050634" y="0"/>
                    <a:pt x="2052342" y="708"/>
                    <a:pt x="2053602" y="1968"/>
                  </a:cubicBezTo>
                  <a:cubicBezTo>
                    <a:pt x="2054862" y="3227"/>
                    <a:pt x="2055570" y="4936"/>
                    <a:pt x="2055570" y="6718"/>
                  </a:cubicBezTo>
                  <a:lnTo>
                    <a:pt x="2055570" y="1295639"/>
                  </a:lnTo>
                  <a:cubicBezTo>
                    <a:pt x="2055570" y="1299349"/>
                    <a:pt x="2052562" y="1302357"/>
                    <a:pt x="2048852" y="1302357"/>
                  </a:cubicBezTo>
                  <a:lnTo>
                    <a:pt x="6718" y="1302357"/>
                  </a:lnTo>
                  <a:cubicBezTo>
                    <a:pt x="3008" y="1302357"/>
                    <a:pt x="0" y="1299349"/>
                    <a:pt x="0" y="1295639"/>
                  </a:cubicBezTo>
                  <a:lnTo>
                    <a:pt x="0" y="6718"/>
                  </a:lnTo>
                  <a:cubicBezTo>
                    <a:pt x="0" y="4936"/>
                    <a:pt x="708" y="3227"/>
                    <a:pt x="1968" y="1968"/>
                  </a:cubicBezTo>
                  <a:cubicBezTo>
                    <a:pt x="3227" y="708"/>
                    <a:pt x="4936" y="0"/>
                    <a:pt x="6718" y="0"/>
                  </a:cubicBezTo>
                  <a:close/>
                </a:path>
              </a:pathLst>
            </a:custGeom>
            <a:solidFill>
              <a:srgbClr val="A9DFD0"/>
            </a:solidFill>
          </p:spPr>
        </p:sp>
        <p:sp>
          <p:nvSpPr>
            <p:cNvPr name="TextBox 4" id="4"/>
            <p:cNvSpPr txBox="true"/>
            <p:nvPr/>
          </p:nvSpPr>
          <p:spPr>
            <a:xfrm>
              <a:off x="0" y="-38100"/>
              <a:ext cx="2055570" cy="13404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086600" y="470086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123950" y="1304925"/>
            <a:ext cx="16040100" cy="1249343"/>
          </a:xfrm>
          <a:prstGeom prst="rect">
            <a:avLst/>
          </a:prstGeom>
        </p:spPr>
        <p:txBody>
          <a:bodyPr anchor="t" rtlCol="false" tIns="0" lIns="0" bIns="0" rIns="0">
            <a:spAutoFit/>
          </a:bodyPr>
          <a:lstStyle/>
          <a:p>
            <a:pPr algn="ctr" marL="0" indent="0" lvl="1">
              <a:lnSpc>
                <a:spcPts val="9037"/>
              </a:lnSpc>
            </a:pPr>
            <a:r>
              <a:rPr lang="en-US" sz="10041" spc="-461">
                <a:solidFill>
                  <a:srgbClr val="FBF6F1"/>
                </a:solidFill>
                <a:latin typeface="Raleway Medium"/>
              </a:rPr>
              <a:t>Data</a:t>
            </a:r>
          </a:p>
        </p:txBody>
      </p:sp>
      <p:sp>
        <p:nvSpPr>
          <p:cNvPr name="TextBox 7" id="7"/>
          <p:cNvSpPr txBox="true"/>
          <p:nvPr/>
        </p:nvSpPr>
        <p:spPr>
          <a:xfrm rot="0">
            <a:off x="6449010" y="3209696"/>
            <a:ext cx="5278337" cy="1504950"/>
          </a:xfrm>
          <a:prstGeom prst="rect">
            <a:avLst/>
          </a:prstGeom>
        </p:spPr>
        <p:txBody>
          <a:bodyPr anchor="t" rtlCol="false" tIns="0" lIns="0" bIns="0" rIns="0">
            <a:spAutoFit/>
          </a:bodyPr>
          <a:lstStyle/>
          <a:p>
            <a:pPr algn="ctr" marL="0" indent="0" lvl="1">
              <a:lnSpc>
                <a:spcPts val="5775"/>
              </a:lnSpc>
            </a:pPr>
            <a:r>
              <a:rPr lang="en-US" sz="5500" spc="-253">
                <a:solidFill>
                  <a:srgbClr val="00694C"/>
                </a:solidFill>
                <a:latin typeface="Raleway Medium"/>
              </a:rPr>
              <a:t>Yahoo Finance </a:t>
            </a:r>
            <a:r>
              <a:rPr lang="en-US" sz="5500" spc="-253">
                <a:solidFill>
                  <a:srgbClr val="00694C"/>
                </a:solidFill>
                <a:latin typeface="Raleway Medium"/>
              </a:rPr>
              <a:t>S&amp;P 500 Index</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TextBox 2" id="2"/>
          <p:cNvSpPr txBox="true"/>
          <p:nvPr/>
        </p:nvSpPr>
        <p:spPr>
          <a:xfrm rot="0">
            <a:off x="550231" y="2530031"/>
            <a:ext cx="15316557" cy="5939155"/>
          </a:xfrm>
          <a:prstGeom prst="rect">
            <a:avLst/>
          </a:prstGeom>
        </p:spPr>
        <p:txBody>
          <a:bodyPr anchor="t" rtlCol="false" tIns="0" lIns="0" bIns="0" rIns="0">
            <a:spAutoFit/>
          </a:bodyPr>
          <a:lstStyle/>
          <a:p>
            <a:pPr algn="just" marL="604519" indent="-302260" lvl="1">
              <a:lnSpc>
                <a:spcPts val="3919"/>
              </a:lnSpc>
              <a:buAutoNum type="arabicPeriod" startAt="1"/>
            </a:pPr>
            <a:r>
              <a:rPr lang="en-US" sz="2799">
                <a:solidFill>
                  <a:srgbClr val="00694C"/>
                </a:solidFill>
                <a:latin typeface="Raleway Bold"/>
              </a:rPr>
              <a:t>Data Acquisition</a:t>
            </a:r>
            <a:r>
              <a:rPr lang="en-US" sz="2799">
                <a:solidFill>
                  <a:srgbClr val="00694C"/>
                </a:solidFill>
                <a:latin typeface="Raleway Semi-Bold"/>
              </a:rPr>
              <a:t>: Obtain historical market data.</a:t>
            </a:r>
          </a:p>
          <a:p>
            <a:pPr algn="just" marL="604519" indent="-302260" lvl="1">
              <a:lnSpc>
                <a:spcPts val="3919"/>
              </a:lnSpc>
              <a:buAutoNum type="arabicPeriod" startAt="1"/>
            </a:pPr>
            <a:r>
              <a:rPr lang="en-US" sz="2799">
                <a:solidFill>
                  <a:srgbClr val="00694C"/>
                </a:solidFill>
                <a:latin typeface="Raleway Bold"/>
              </a:rPr>
              <a:t>Create Zipline Bundle</a:t>
            </a:r>
            <a:r>
              <a:rPr lang="en-US" sz="2799">
                <a:solidFill>
                  <a:srgbClr val="00694C"/>
                </a:solidFill>
                <a:latin typeface="Raleway Semi-Bold"/>
              </a:rPr>
              <a:t>: Prepare data for Zipline.</a:t>
            </a:r>
          </a:p>
          <a:p>
            <a:pPr algn="just" marL="604519" indent="-302260" lvl="1">
              <a:lnSpc>
                <a:spcPts val="3919"/>
              </a:lnSpc>
              <a:buAutoNum type="arabicPeriod" startAt="1"/>
            </a:pPr>
            <a:r>
              <a:rPr lang="en-US" sz="2799">
                <a:solidFill>
                  <a:srgbClr val="00694C"/>
                </a:solidFill>
                <a:latin typeface="Raleway Bold"/>
              </a:rPr>
              <a:t>Factor Engineering</a:t>
            </a:r>
            <a:r>
              <a:rPr lang="en-US" sz="2799">
                <a:solidFill>
                  <a:srgbClr val="00694C"/>
                </a:solidFill>
                <a:latin typeface="Raleway Semi-Bold"/>
              </a:rPr>
              <a:t>: Define features like momentum, volatility.</a:t>
            </a:r>
          </a:p>
          <a:p>
            <a:pPr algn="just" marL="604519" indent="-302260" lvl="1">
              <a:lnSpc>
                <a:spcPts val="3919"/>
              </a:lnSpc>
              <a:buAutoNum type="arabicPeriod" startAt="1"/>
            </a:pPr>
            <a:r>
              <a:rPr lang="en-US" sz="2799">
                <a:solidFill>
                  <a:srgbClr val="00694C"/>
                </a:solidFill>
                <a:latin typeface="Raleway Bold"/>
              </a:rPr>
              <a:t>ML Custom Factor</a:t>
            </a:r>
            <a:r>
              <a:rPr lang="en-US" sz="2799">
                <a:solidFill>
                  <a:srgbClr val="00694C"/>
                </a:solidFill>
                <a:latin typeface="Raleway Semi-Bold"/>
              </a:rPr>
              <a:t>: Implement ML model for predictions.</a:t>
            </a:r>
          </a:p>
          <a:p>
            <a:pPr algn="just" marL="604519" indent="-302260" lvl="1">
              <a:lnSpc>
                <a:spcPts val="3919"/>
              </a:lnSpc>
              <a:buAutoNum type="arabicPeriod" startAt="1"/>
            </a:pPr>
            <a:r>
              <a:rPr lang="en-US" sz="2799">
                <a:solidFill>
                  <a:srgbClr val="00694C"/>
                </a:solidFill>
                <a:latin typeface="Raleway Bold"/>
              </a:rPr>
              <a:t>Pipeline Construction</a:t>
            </a:r>
            <a:r>
              <a:rPr lang="en-US" sz="2799">
                <a:solidFill>
                  <a:srgbClr val="00694C"/>
                </a:solidFill>
                <a:latin typeface="Raleway Semi-Bold"/>
              </a:rPr>
              <a:t>: Build pipeline for data processing.</a:t>
            </a:r>
          </a:p>
          <a:p>
            <a:pPr algn="just" marL="604519" indent="-302260" lvl="1">
              <a:lnSpc>
                <a:spcPts val="3919"/>
              </a:lnSpc>
              <a:buAutoNum type="arabicPeriod" startAt="1"/>
            </a:pPr>
            <a:r>
              <a:rPr lang="en-US" sz="2799">
                <a:solidFill>
                  <a:srgbClr val="00694C"/>
                </a:solidFill>
                <a:latin typeface="Raleway Bold"/>
              </a:rPr>
              <a:t>Initialize Algorithm</a:t>
            </a:r>
            <a:r>
              <a:rPr lang="en-US" sz="2799">
                <a:solidFill>
                  <a:srgbClr val="00694C"/>
                </a:solidFill>
                <a:latin typeface="Raleway Semi-Bold"/>
              </a:rPr>
              <a:t>: Set parameters and schedule tasks.</a:t>
            </a:r>
          </a:p>
          <a:p>
            <a:pPr algn="just" marL="604519" indent="-302260" lvl="1">
              <a:lnSpc>
                <a:spcPts val="3919"/>
              </a:lnSpc>
              <a:buAutoNum type="arabicPeriod" startAt="1"/>
            </a:pPr>
            <a:r>
              <a:rPr lang="en-US" sz="2799">
                <a:solidFill>
                  <a:srgbClr val="00694C"/>
                </a:solidFill>
                <a:latin typeface="Raleway Bold"/>
              </a:rPr>
              <a:t>Evaluate Predictions</a:t>
            </a:r>
            <a:r>
              <a:rPr lang="en-US" sz="2799">
                <a:solidFill>
                  <a:srgbClr val="00694C"/>
                </a:solidFill>
                <a:latin typeface="Raleway Semi-Bold"/>
              </a:rPr>
              <a:t>: Assess model performance.</a:t>
            </a:r>
          </a:p>
          <a:p>
            <a:pPr algn="just" marL="604519" indent="-302260" lvl="1">
              <a:lnSpc>
                <a:spcPts val="3919"/>
              </a:lnSpc>
              <a:buAutoNum type="arabicPeriod" startAt="1"/>
            </a:pPr>
            <a:r>
              <a:rPr lang="en-US" sz="2799">
                <a:solidFill>
                  <a:srgbClr val="00694C"/>
                </a:solidFill>
                <a:latin typeface="Raleway Bold"/>
              </a:rPr>
              <a:t>Rebalance</a:t>
            </a:r>
            <a:r>
              <a:rPr lang="en-US" sz="2799">
                <a:solidFill>
                  <a:srgbClr val="00694C"/>
                </a:solidFill>
                <a:latin typeface="Raleway Semi-Bold"/>
              </a:rPr>
              <a:t>: Adjust portfolio based on predictions.</a:t>
            </a:r>
          </a:p>
          <a:p>
            <a:pPr algn="just" marL="604519" indent="-302260" lvl="1">
              <a:lnSpc>
                <a:spcPts val="3919"/>
              </a:lnSpc>
              <a:buAutoNum type="arabicPeriod" startAt="1"/>
            </a:pPr>
            <a:r>
              <a:rPr lang="en-US" sz="2799">
                <a:solidFill>
                  <a:srgbClr val="00694C"/>
                </a:solidFill>
                <a:latin typeface="Raleway Bold"/>
              </a:rPr>
              <a:t>Logging</a:t>
            </a:r>
            <a:r>
              <a:rPr lang="en-US" sz="2799">
                <a:solidFill>
                  <a:srgbClr val="00694C"/>
                </a:solidFill>
                <a:latin typeface="Raleway Semi-Bold"/>
              </a:rPr>
              <a:t>: Record metrics for monitoring.</a:t>
            </a:r>
          </a:p>
          <a:p>
            <a:pPr algn="just" marL="604519" indent="-302260" lvl="1">
              <a:lnSpc>
                <a:spcPts val="3919"/>
              </a:lnSpc>
              <a:buAutoNum type="arabicPeriod" startAt="1"/>
            </a:pPr>
            <a:r>
              <a:rPr lang="en-US" sz="2799">
                <a:solidFill>
                  <a:srgbClr val="00694C"/>
                </a:solidFill>
                <a:latin typeface="Raleway Bold"/>
              </a:rPr>
              <a:t>Run Algorithm</a:t>
            </a:r>
            <a:r>
              <a:rPr lang="en-US" sz="2799">
                <a:solidFill>
                  <a:srgbClr val="00694C"/>
                </a:solidFill>
                <a:latin typeface="Raleway Semi-Bold"/>
              </a:rPr>
              <a:t>: Execute trading algorithm.</a:t>
            </a:r>
          </a:p>
          <a:p>
            <a:pPr algn="just" marL="604519" indent="-302260" lvl="1">
              <a:lnSpc>
                <a:spcPts val="3919"/>
              </a:lnSpc>
              <a:buAutoNum type="arabicPeriod" startAt="1"/>
            </a:pPr>
            <a:r>
              <a:rPr lang="en-US" sz="2799">
                <a:solidFill>
                  <a:srgbClr val="00694C"/>
                </a:solidFill>
                <a:latin typeface="Raleway Bold"/>
              </a:rPr>
              <a:t>Analysis with PyFolio</a:t>
            </a:r>
            <a:r>
              <a:rPr lang="en-US" sz="2799">
                <a:solidFill>
                  <a:srgbClr val="00694C"/>
                </a:solidFill>
                <a:latin typeface="Raleway Semi-Bold"/>
              </a:rPr>
              <a:t>: Evaluate performance using PyFolio.</a:t>
            </a:r>
          </a:p>
          <a:p>
            <a:pPr algn="just">
              <a:lnSpc>
                <a:spcPts val="3919"/>
              </a:lnSpc>
              <a:spcBef>
                <a:spcPct val="0"/>
              </a:spcBef>
            </a:pPr>
          </a:p>
        </p:txBody>
      </p:sp>
      <p:sp>
        <p:nvSpPr>
          <p:cNvPr name="Freeform 3" id="3"/>
          <p:cNvSpPr/>
          <p:nvPr/>
        </p:nvSpPr>
        <p:spPr>
          <a:xfrm flipH="false" flipV="false" rot="0">
            <a:off x="12509254" y="287876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50231" y="782573"/>
            <a:ext cx="7924800" cy="1249343"/>
          </a:xfrm>
          <a:prstGeom prst="rect">
            <a:avLst/>
          </a:prstGeom>
        </p:spPr>
        <p:txBody>
          <a:bodyPr anchor="t" rtlCol="false" tIns="0" lIns="0" bIns="0" rIns="0">
            <a:spAutoFit/>
          </a:bodyPr>
          <a:lstStyle/>
          <a:p>
            <a:pPr marL="0" indent="0" lvl="1">
              <a:lnSpc>
                <a:spcPts val="9037"/>
              </a:lnSpc>
            </a:pPr>
            <a:r>
              <a:rPr lang="en-US" sz="10041" spc="-461">
                <a:solidFill>
                  <a:srgbClr val="00694C"/>
                </a:solidFill>
                <a:latin typeface="Raleway Medium"/>
              </a:rPr>
              <a:t>Workflow</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644899" y="765308"/>
            <a:ext cx="16998201" cy="8756385"/>
          </a:xfrm>
          <a:custGeom>
            <a:avLst/>
            <a:gdLst/>
            <a:ahLst/>
            <a:cxnLst/>
            <a:rect r="r" b="b" t="t" l="l"/>
            <a:pathLst>
              <a:path h="8756385" w="16998201">
                <a:moveTo>
                  <a:pt x="0" y="0"/>
                </a:moveTo>
                <a:lnTo>
                  <a:pt x="16998202" y="0"/>
                </a:lnTo>
                <a:lnTo>
                  <a:pt x="16998202" y="8756384"/>
                </a:lnTo>
                <a:lnTo>
                  <a:pt x="0" y="8756384"/>
                </a:lnTo>
                <a:lnTo>
                  <a:pt x="0" y="0"/>
                </a:lnTo>
                <a:close/>
              </a:path>
            </a:pathLst>
          </a:custGeom>
          <a:blipFill>
            <a:blip r:embed="rId2"/>
            <a:stretch>
              <a:fillRect l="0" t="0" r="0" b="0"/>
            </a:stretch>
          </a:blipFill>
        </p:spPr>
      </p:sp>
      <p:sp>
        <p:nvSpPr>
          <p:cNvPr name="Freeform 3" id="3"/>
          <p:cNvSpPr/>
          <p:nvPr/>
        </p:nvSpPr>
        <p:spPr>
          <a:xfrm flipH="false" flipV="false" rot="0">
            <a:off x="13327429" y="3084817"/>
            <a:ext cx="819787" cy="715264"/>
          </a:xfrm>
          <a:custGeom>
            <a:avLst/>
            <a:gdLst/>
            <a:ahLst/>
            <a:cxnLst/>
            <a:rect r="r" b="b" t="t" l="l"/>
            <a:pathLst>
              <a:path h="715264" w="819787">
                <a:moveTo>
                  <a:pt x="0" y="0"/>
                </a:moveTo>
                <a:lnTo>
                  <a:pt x="819786" y="0"/>
                </a:lnTo>
                <a:lnTo>
                  <a:pt x="819786" y="715264"/>
                </a:lnTo>
                <a:lnTo>
                  <a:pt x="0" y="715264"/>
                </a:lnTo>
                <a:lnTo>
                  <a:pt x="0" y="0"/>
                </a:lnTo>
                <a:close/>
              </a:path>
            </a:pathLst>
          </a:custGeom>
          <a:blipFill>
            <a:blip r:embed="rId3"/>
            <a:stretch>
              <a:fillRect l="0" t="0" r="0" b="0"/>
            </a:stretch>
          </a:blipFill>
        </p:spPr>
      </p:sp>
      <p:sp>
        <p:nvSpPr>
          <p:cNvPr name="Freeform 4" id="4"/>
          <p:cNvSpPr/>
          <p:nvPr/>
        </p:nvSpPr>
        <p:spPr>
          <a:xfrm flipH="false" flipV="false" rot="0">
            <a:off x="4476412" y="6975960"/>
            <a:ext cx="1037881" cy="639594"/>
          </a:xfrm>
          <a:custGeom>
            <a:avLst/>
            <a:gdLst/>
            <a:ahLst/>
            <a:cxnLst/>
            <a:rect r="r" b="b" t="t" l="l"/>
            <a:pathLst>
              <a:path h="639594" w="1037881">
                <a:moveTo>
                  <a:pt x="0" y="0"/>
                </a:moveTo>
                <a:lnTo>
                  <a:pt x="1037881" y="0"/>
                </a:lnTo>
                <a:lnTo>
                  <a:pt x="1037881" y="639595"/>
                </a:lnTo>
                <a:lnTo>
                  <a:pt x="0" y="639595"/>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973312" y="3078480"/>
            <a:ext cx="15960376" cy="6179820"/>
          </a:xfrm>
          <a:prstGeom prst="rect">
            <a:avLst/>
          </a:prstGeom>
        </p:spPr>
        <p:txBody>
          <a:bodyPr anchor="t" rtlCol="false" tIns="0" lIns="0" bIns="0" rIns="0">
            <a:spAutoFit/>
          </a:bodyPr>
          <a:lstStyle/>
          <a:p>
            <a:pPr algn="just" marL="582928" indent="-291464" lvl="1">
              <a:lnSpc>
                <a:spcPts val="3779"/>
              </a:lnSpc>
              <a:buAutoNum type="arabicPeriod" startAt="1"/>
            </a:pPr>
            <a:r>
              <a:rPr lang="en-US" sz="2699">
                <a:solidFill>
                  <a:srgbClr val="00694C"/>
                </a:solidFill>
                <a:latin typeface="Raleway Semi-Bold"/>
              </a:rPr>
              <a:t>Backtesting Framework: Zipline provides a comprehensive framework for backtesting trading algorithms using historical market data.</a:t>
            </a:r>
          </a:p>
          <a:p>
            <a:pPr algn="just" marL="582928" indent="-291464" lvl="1">
              <a:lnSpc>
                <a:spcPts val="3779"/>
              </a:lnSpc>
              <a:buAutoNum type="arabicPeriod" startAt="1"/>
            </a:pPr>
            <a:r>
              <a:rPr lang="en-US" sz="2699">
                <a:solidFill>
                  <a:srgbClr val="00694C"/>
                </a:solidFill>
                <a:latin typeface="Raleway Semi-Bold"/>
              </a:rPr>
              <a:t>Data Ingestion and Management: Zipline allows users to ingest and manage historical market data through bundles, which are collections of data for specific assets.</a:t>
            </a:r>
          </a:p>
          <a:p>
            <a:pPr algn="just" marL="582928" indent="-291464" lvl="1">
              <a:lnSpc>
                <a:spcPts val="3779"/>
              </a:lnSpc>
              <a:buAutoNum type="arabicPeriod" startAt="1"/>
            </a:pPr>
            <a:r>
              <a:rPr lang="en-US" sz="2699">
                <a:solidFill>
                  <a:srgbClr val="00694C"/>
                </a:solidFill>
                <a:latin typeface="Raleway Semi-Bold"/>
              </a:rPr>
              <a:t>Pipeline API: Zipline's Pipeline API enables the creation of complex trading strategies by defining factors, filters, and screens to select and manipulate data.</a:t>
            </a:r>
          </a:p>
          <a:p>
            <a:pPr algn="just" marL="582928" indent="-291464" lvl="1">
              <a:lnSpc>
                <a:spcPts val="3779"/>
              </a:lnSpc>
              <a:buAutoNum type="arabicPeriod" startAt="1"/>
            </a:pPr>
            <a:r>
              <a:rPr lang="en-US" sz="2699">
                <a:solidFill>
                  <a:srgbClr val="00694C"/>
                </a:solidFill>
                <a:latin typeface="Raleway Semi-Bold"/>
              </a:rPr>
              <a:t>Integration with Machine Learning: Zipline seamlessly integrates machine learning models into trading algorithms through custom factors, allowing for predictive analytics and data-driven decision-making.</a:t>
            </a:r>
          </a:p>
          <a:p>
            <a:pPr algn="just" marL="582928" indent="-291464" lvl="1">
              <a:lnSpc>
                <a:spcPts val="3779"/>
              </a:lnSpc>
              <a:buAutoNum type="arabicPeriod" startAt="1"/>
            </a:pPr>
            <a:r>
              <a:rPr lang="en-US" sz="2699">
                <a:solidFill>
                  <a:srgbClr val="00694C"/>
                </a:solidFill>
                <a:latin typeface="Raleway Semi-Bold"/>
              </a:rPr>
              <a:t>Execution Simulation: Zipline simulates the execution of trades based on specified parameters such as slippage, commission, and capital base, providing insights into the performance of trading strategies.</a:t>
            </a:r>
          </a:p>
          <a:p>
            <a:pPr algn="just">
              <a:lnSpc>
                <a:spcPts val="3779"/>
              </a:lnSpc>
              <a:spcBef>
                <a:spcPct val="0"/>
              </a:spcBef>
            </a:pPr>
          </a:p>
        </p:txBody>
      </p:sp>
      <p:sp>
        <p:nvSpPr>
          <p:cNvPr name="Freeform 3" id="3"/>
          <p:cNvSpPr/>
          <p:nvPr/>
        </p:nvSpPr>
        <p:spPr>
          <a:xfrm flipH="false" flipV="false" rot="0">
            <a:off x="14670439" y="0"/>
            <a:ext cx="3389042" cy="2397907"/>
          </a:xfrm>
          <a:custGeom>
            <a:avLst/>
            <a:gdLst/>
            <a:ahLst/>
            <a:cxnLst/>
            <a:rect r="r" b="b" t="t" l="l"/>
            <a:pathLst>
              <a:path h="2397907" w="3389042">
                <a:moveTo>
                  <a:pt x="0" y="0"/>
                </a:moveTo>
                <a:lnTo>
                  <a:pt x="3389042" y="0"/>
                </a:lnTo>
                <a:lnTo>
                  <a:pt x="3389042" y="2397907"/>
                </a:lnTo>
                <a:lnTo>
                  <a:pt x="0" y="2397907"/>
                </a:lnTo>
                <a:lnTo>
                  <a:pt x="0" y="0"/>
                </a:lnTo>
                <a:close/>
              </a:path>
            </a:pathLst>
          </a:custGeom>
          <a:blipFill>
            <a:blip r:embed="rId2"/>
            <a:stretch>
              <a:fillRect l="0" t="0" r="0" b="0"/>
            </a:stretch>
          </a:blipFill>
        </p:spPr>
      </p:sp>
      <p:sp>
        <p:nvSpPr>
          <p:cNvPr name="TextBox 4" id="4"/>
          <p:cNvSpPr txBox="true"/>
          <p:nvPr/>
        </p:nvSpPr>
        <p:spPr>
          <a:xfrm rot="0">
            <a:off x="1028700" y="1304925"/>
            <a:ext cx="7924800" cy="1249343"/>
          </a:xfrm>
          <a:prstGeom prst="rect">
            <a:avLst/>
          </a:prstGeom>
        </p:spPr>
        <p:txBody>
          <a:bodyPr anchor="t" rtlCol="false" tIns="0" lIns="0" bIns="0" rIns="0">
            <a:spAutoFit/>
          </a:bodyPr>
          <a:lstStyle/>
          <a:p>
            <a:pPr marL="0" indent="0" lvl="1">
              <a:lnSpc>
                <a:spcPts val="9037"/>
              </a:lnSpc>
            </a:pPr>
            <a:r>
              <a:rPr lang="en-US" sz="10041" spc="-461">
                <a:solidFill>
                  <a:srgbClr val="00694C"/>
                </a:solidFill>
                <a:latin typeface="Raleway Medium"/>
              </a:rPr>
              <a:t>Zipline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TextBox 2" id="2"/>
          <p:cNvSpPr txBox="true"/>
          <p:nvPr/>
        </p:nvSpPr>
        <p:spPr>
          <a:xfrm rot="0">
            <a:off x="550231" y="2530031"/>
            <a:ext cx="16709069" cy="6679565"/>
          </a:xfrm>
          <a:prstGeom prst="rect">
            <a:avLst/>
          </a:prstGeom>
        </p:spPr>
        <p:txBody>
          <a:bodyPr anchor="t" rtlCol="false" tIns="0" lIns="0" bIns="0" rIns="0">
            <a:spAutoFit/>
          </a:bodyPr>
          <a:lstStyle/>
          <a:p>
            <a:pPr algn="just" marL="626109" indent="-313054" lvl="1">
              <a:lnSpc>
                <a:spcPts val="4059"/>
              </a:lnSpc>
              <a:buAutoNum type="arabicPeriod" startAt="1"/>
            </a:pPr>
            <a:r>
              <a:rPr lang="en-US" sz="2899">
                <a:solidFill>
                  <a:srgbClr val="00694C"/>
                </a:solidFill>
                <a:latin typeface="Raleway Bold"/>
              </a:rPr>
              <a:t>Performance Analysis: PyFolio is a powerful toolkit for analyzing and evaluating the performance of trading algorithms.</a:t>
            </a:r>
          </a:p>
          <a:p>
            <a:pPr algn="just" marL="626109" indent="-313054" lvl="1">
              <a:lnSpc>
                <a:spcPts val="4059"/>
              </a:lnSpc>
              <a:buAutoNum type="arabicPeriod" startAt="1"/>
            </a:pPr>
            <a:r>
              <a:rPr lang="en-US" sz="2899">
                <a:solidFill>
                  <a:srgbClr val="00694C"/>
                </a:solidFill>
                <a:latin typeface="Raleway Bold"/>
              </a:rPr>
              <a:t>Return Analysis: PyFolio enables the calculation and visualization of various performance metrics, including cumulative returns, rolling returns, and Sharpe ratio.</a:t>
            </a:r>
          </a:p>
          <a:p>
            <a:pPr algn="just" marL="626109" indent="-313054" lvl="1">
              <a:lnSpc>
                <a:spcPts val="4059"/>
              </a:lnSpc>
              <a:buAutoNum type="arabicPeriod" startAt="1"/>
            </a:pPr>
            <a:r>
              <a:rPr lang="en-US" sz="2899">
                <a:solidFill>
                  <a:srgbClr val="00694C"/>
                </a:solidFill>
                <a:latin typeface="Raleway Bold"/>
              </a:rPr>
              <a:t>Risk Assessment: PyFolio assesses the risk associated with trading strategies by analyzing factors such as volatility, drawdowns, and portfolio concentration.</a:t>
            </a:r>
          </a:p>
          <a:p>
            <a:pPr algn="just" marL="626109" indent="-313054" lvl="1">
              <a:lnSpc>
                <a:spcPts val="4059"/>
              </a:lnSpc>
              <a:buAutoNum type="arabicPeriod" startAt="1"/>
            </a:pPr>
            <a:r>
              <a:rPr lang="en-US" sz="2899">
                <a:solidFill>
                  <a:srgbClr val="00694C"/>
                </a:solidFill>
                <a:latin typeface="Raleway Bold"/>
              </a:rPr>
              <a:t>Benchmarking: PyFolio compares the performance of trading algorithms against benchmark indices or portfolios, providing insights into relative performance and risk-adjusted returns.</a:t>
            </a:r>
          </a:p>
          <a:p>
            <a:pPr algn="just" marL="626109" indent="-313054" lvl="1">
              <a:lnSpc>
                <a:spcPts val="4059"/>
              </a:lnSpc>
              <a:buAutoNum type="arabicPeriod" startAt="1"/>
            </a:pPr>
            <a:r>
              <a:rPr lang="en-US" sz="2899">
                <a:solidFill>
                  <a:srgbClr val="00694C"/>
                </a:solidFill>
                <a:latin typeface="Raleway Bold"/>
              </a:rPr>
              <a:t>Tear Sheet Analysis: PyFolio generates detailed tear sheets containing a comprehensive overview of algorithm performance, including returns, positions, transactions, and benchmark comparison.</a:t>
            </a:r>
          </a:p>
          <a:p>
            <a:pPr algn="just">
              <a:lnSpc>
                <a:spcPts val="4059"/>
              </a:lnSpc>
              <a:spcBef>
                <a:spcPct val="0"/>
              </a:spcBef>
            </a:pPr>
          </a:p>
        </p:txBody>
      </p:sp>
      <p:sp>
        <p:nvSpPr>
          <p:cNvPr name="Freeform 3" id="3"/>
          <p:cNvSpPr/>
          <p:nvPr/>
        </p:nvSpPr>
        <p:spPr>
          <a:xfrm flipH="false" flipV="false" rot="0">
            <a:off x="14683435" y="0"/>
            <a:ext cx="3421014" cy="2397907"/>
          </a:xfrm>
          <a:custGeom>
            <a:avLst/>
            <a:gdLst/>
            <a:ahLst/>
            <a:cxnLst/>
            <a:rect r="r" b="b" t="t" l="l"/>
            <a:pathLst>
              <a:path h="2397907" w="3421014">
                <a:moveTo>
                  <a:pt x="0" y="0"/>
                </a:moveTo>
                <a:lnTo>
                  <a:pt x="3421014" y="0"/>
                </a:lnTo>
                <a:lnTo>
                  <a:pt x="3421014" y="2397907"/>
                </a:lnTo>
                <a:lnTo>
                  <a:pt x="0" y="2397907"/>
                </a:lnTo>
                <a:lnTo>
                  <a:pt x="0" y="0"/>
                </a:lnTo>
                <a:close/>
              </a:path>
            </a:pathLst>
          </a:custGeom>
          <a:blipFill>
            <a:blip r:embed="rId2"/>
            <a:stretch>
              <a:fillRect l="0" t="0" r="0" b="0"/>
            </a:stretch>
          </a:blipFill>
        </p:spPr>
      </p:sp>
      <p:sp>
        <p:nvSpPr>
          <p:cNvPr name="TextBox 4" id="4"/>
          <p:cNvSpPr txBox="true"/>
          <p:nvPr/>
        </p:nvSpPr>
        <p:spPr>
          <a:xfrm rot="0">
            <a:off x="550231" y="782573"/>
            <a:ext cx="7924800" cy="1249343"/>
          </a:xfrm>
          <a:prstGeom prst="rect">
            <a:avLst/>
          </a:prstGeom>
        </p:spPr>
        <p:txBody>
          <a:bodyPr anchor="t" rtlCol="false" tIns="0" lIns="0" bIns="0" rIns="0">
            <a:spAutoFit/>
          </a:bodyPr>
          <a:lstStyle/>
          <a:p>
            <a:pPr marL="0" indent="0" lvl="1">
              <a:lnSpc>
                <a:spcPts val="9037"/>
              </a:lnSpc>
            </a:pPr>
            <a:r>
              <a:rPr lang="en-US" sz="10041" spc="-461">
                <a:solidFill>
                  <a:srgbClr val="00694C"/>
                </a:solidFill>
                <a:latin typeface="Raleway Medium"/>
              </a:rPr>
              <a:t>PyFolio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1310604" y="96243"/>
            <a:ext cx="15648504" cy="10106326"/>
          </a:xfrm>
          <a:custGeom>
            <a:avLst/>
            <a:gdLst/>
            <a:ahLst/>
            <a:cxnLst/>
            <a:rect r="r" b="b" t="t" l="l"/>
            <a:pathLst>
              <a:path h="10106326" w="15648504">
                <a:moveTo>
                  <a:pt x="0" y="0"/>
                </a:moveTo>
                <a:lnTo>
                  <a:pt x="15648504" y="0"/>
                </a:lnTo>
                <a:lnTo>
                  <a:pt x="15648504" y="10106326"/>
                </a:lnTo>
                <a:lnTo>
                  <a:pt x="0" y="10106326"/>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0B48C"/>
        </a:solidFill>
      </p:bgPr>
    </p:bg>
    <p:spTree>
      <p:nvGrpSpPr>
        <p:cNvPr id="1" name=""/>
        <p:cNvGrpSpPr/>
        <p:nvPr/>
      </p:nvGrpSpPr>
      <p:grpSpPr>
        <a:xfrm>
          <a:off x="0" y="0"/>
          <a:ext cx="0" cy="0"/>
          <a:chOff x="0" y="0"/>
          <a:chExt cx="0" cy="0"/>
        </a:xfrm>
      </p:grpSpPr>
      <p:grpSp>
        <p:nvGrpSpPr>
          <p:cNvPr name="Group 2" id="2"/>
          <p:cNvGrpSpPr/>
          <p:nvPr/>
        </p:nvGrpSpPr>
        <p:grpSpPr>
          <a:xfrm rot="0">
            <a:off x="546917" y="1629227"/>
            <a:ext cx="17321758" cy="8159322"/>
            <a:chOff x="0" y="0"/>
            <a:chExt cx="3861967" cy="1819159"/>
          </a:xfrm>
        </p:grpSpPr>
        <p:sp>
          <p:nvSpPr>
            <p:cNvPr name="Freeform 3" id="3"/>
            <p:cNvSpPr/>
            <p:nvPr/>
          </p:nvSpPr>
          <p:spPr>
            <a:xfrm flipH="false" flipV="false" rot="0">
              <a:off x="0" y="0"/>
              <a:ext cx="3861967" cy="1819159"/>
            </a:xfrm>
            <a:custGeom>
              <a:avLst/>
              <a:gdLst/>
              <a:ahLst/>
              <a:cxnLst/>
              <a:rect r="r" b="b" t="t" l="l"/>
              <a:pathLst>
                <a:path h="1819159" w="3861967">
                  <a:moveTo>
                    <a:pt x="3576" y="0"/>
                  </a:moveTo>
                  <a:lnTo>
                    <a:pt x="3858391" y="0"/>
                  </a:lnTo>
                  <a:cubicBezTo>
                    <a:pt x="3859340" y="0"/>
                    <a:pt x="3860249" y="377"/>
                    <a:pt x="3860920" y="1047"/>
                  </a:cubicBezTo>
                  <a:cubicBezTo>
                    <a:pt x="3861590" y="1718"/>
                    <a:pt x="3861967" y="2627"/>
                    <a:pt x="3861967" y="3576"/>
                  </a:cubicBezTo>
                  <a:lnTo>
                    <a:pt x="3861967" y="1815584"/>
                  </a:lnTo>
                  <a:cubicBezTo>
                    <a:pt x="3861967" y="1817558"/>
                    <a:pt x="3860366" y="1819159"/>
                    <a:pt x="3858391" y="1819159"/>
                  </a:cubicBezTo>
                  <a:lnTo>
                    <a:pt x="3576" y="1819159"/>
                  </a:lnTo>
                  <a:cubicBezTo>
                    <a:pt x="2627" y="1819159"/>
                    <a:pt x="1718" y="1818782"/>
                    <a:pt x="1047" y="1818112"/>
                  </a:cubicBezTo>
                  <a:cubicBezTo>
                    <a:pt x="377" y="1817441"/>
                    <a:pt x="0" y="1816532"/>
                    <a:pt x="0" y="1815584"/>
                  </a:cubicBezTo>
                  <a:lnTo>
                    <a:pt x="0" y="3576"/>
                  </a:lnTo>
                  <a:cubicBezTo>
                    <a:pt x="0" y="1601"/>
                    <a:pt x="1601" y="0"/>
                    <a:pt x="3576" y="0"/>
                  </a:cubicBezTo>
                  <a:close/>
                </a:path>
              </a:pathLst>
            </a:custGeom>
            <a:solidFill>
              <a:srgbClr val="A9DFD0"/>
            </a:solidFill>
          </p:spPr>
        </p:sp>
        <p:sp>
          <p:nvSpPr>
            <p:cNvPr name="TextBox 4" id="4"/>
            <p:cNvSpPr txBox="true"/>
            <p:nvPr/>
          </p:nvSpPr>
          <p:spPr>
            <a:xfrm>
              <a:off x="0" y="-38100"/>
              <a:ext cx="3861967" cy="1857259"/>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927364" y="3160758"/>
            <a:ext cx="7773570" cy="4735623"/>
          </a:xfrm>
          <a:custGeom>
            <a:avLst/>
            <a:gdLst/>
            <a:ahLst/>
            <a:cxnLst/>
            <a:rect r="r" b="b" t="t" l="l"/>
            <a:pathLst>
              <a:path h="4735623" w="7773570">
                <a:moveTo>
                  <a:pt x="0" y="0"/>
                </a:moveTo>
                <a:lnTo>
                  <a:pt x="7773570" y="0"/>
                </a:lnTo>
                <a:lnTo>
                  <a:pt x="7773570" y="4735623"/>
                </a:lnTo>
                <a:lnTo>
                  <a:pt x="0" y="4735623"/>
                </a:lnTo>
                <a:lnTo>
                  <a:pt x="0" y="0"/>
                </a:lnTo>
                <a:close/>
              </a:path>
            </a:pathLst>
          </a:custGeom>
          <a:blipFill>
            <a:blip r:embed="rId2"/>
            <a:stretch>
              <a:fillRect l="0" t="0" r="0" b="0"/>
            </a:stretch>
          </a:blipFill>
        </p:spPr>
      </p:sp>
      <p:sp>
        <p:nvSpPr>
          <p:cNvPr name="Freeform 6" id="6"/>
          <p:cNvSpPr/>
          <p:nvPr/>
        </p:nvSpPr>
        <p:spPr>
          <a:xfrm flipH="false" flipV="false" rot="0">
            <a:off x="9447031" y="3160758"/>
            <a:ext cx="7987551" cy="4834835"/>
          </a:xfrm>
          <a:custGeom>
            <a:avLst/>
            <a:gdLst/>
            <a:ahLst/>
            <a:cxnLst/>
            <a:rect r="r" b="b" t="t" l="l"/>
            <a:pathLst>
              <a:path h="4834835" w="7987551">
                <a:moveTo>
                  <a:pt x="0" y="0"/>
                </a:moveTo>
                <a:lnTo>
                  <a:pt x="7987550" y="0"/>
                </a:lnTo>
                <a:lnTo>
                  <a:pt x="7987550" y="4834835"/>
                </a:lnTo>
                <a:lnTo>
                  <a:pt x="0" y="4834835"/>
                </a:lnTo>
                <a:lnTo>
                  <a:pt x="0" y="0"/>
                </a:lnTo>
                <a:close/>
              </a:path>
            </a:pathLst>
          </a:custGeom>
          <a:blipFill>
            <a:blip r:embed="rId3"/>
            <a:stretch>
              <a:fillRect l="0" t="0" r="0" b="0"/>
            </a:stretch>
          </a:blipFill>
        </p:spPr>
      </p:sp>
      <p:sp>
        <p:nvSpPr>
          <p:cNvPr name="TextBox 7" id="7"/>
          <p:cNvSpPr txBox="true"/>
          <p:nvPr/>
        </p:nvSpPr>
        <p:spPr>
          <a:xfrm rot="0">
            <a:off x="-2193438" y="479019"/>
            <a:ext cx="19772162" cy="942975"/>
          </a:xfrm>
          <a:prstGeom prst="rect">
            <a:avLst/>
          </a:prstGeom>
        </p:spPr>
        <p:txBody>
          <a:bodyPr anchor="t" rtlCol="false" tIns="0" lIns="0" bIns="0" rIns="0">
            <a:spAutoFit/>
          </a:bodyPr>
          <a:lstStyle/>
          <a:p>
            <a:pPr algn="ctr" marL="0" indent="0" lvl="1">
              <a:lnSpc>
                <a:spcPts val="6750"/>
              </a:lnSpc>
            </a:pPr>
            <a:r>
              <a:rPr lang="en-US" sz="7500" spc="-345">
                <a:solidFill>
                  <a:srgbClr val="FBF6F1"/>
                </a:solidFill>
                <a:latin typeface="Raleway Medium"/>
              </a:rPr>
              <a:t>Results on Stock Data using PyFolio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0B48C"/>
        </a:solidFill>
      </p:bgPr>
    </p:bg>
    <p:spTree>
      <p:nvGrpSpPr>
        <p:cNvPr id="1" name=""/>
        <p:cNvGrpSpPr/>
        <p:nvPr/>
      </p:nvGrpSpPr>
      <p:grpSpPr>
        <a:xfrm>
          <a:off x="0" y="0"/>
          <a:ext cx="0" cy="0"/>
          <a:chOff x="0" y="0"/>
          <a:chExt cx="0" cy="0"/>
        </a:xfrm>
      </p:grpSpPr>
      <p:grpSp>
        <p:nvGrpSpPr>
          <p:cNvPr name="Group 2" id="2"/>
          <p:cNvGrpSpPr/>
          <p:nvPr/>
        </p:nvGrpSpPr>
        <p:grpSpPr>
          <a:xfrm rot="0">
            <a:off x="546917" y="1278453"/>
            <a:ext cx="17321758" cy="8510096"/>
            <a:chOff x="0" y="0"/>
            <a:chExt cx="3861967" cy="1897366"/>
          </a:xfrm>
        </p:grpSpPr>
        <p:sp>
          <p:nvSpPr>
            <p:cNvPr name="Freeform 3" id="3"/>
            <p:cNvSpPr/>
            <p:nvPr/>
          </p:nvSpPr>
          <p:spPr>
            <a:xfrm flipH="false" flipV="false" rot="0">
              <a:off x="0" y="0"/>
              <a:ext cx="3861967" cy="1897366"/>
            </a:xfrm>
            <a:custGeom>
              <a:avLst/>
              <a:gdLst/>
              <a:ahLst/>
              <a:cxnLst/>
              <a:rect r="r" b="b" t="t" l="l"/>
              <a:pathLst>
                <a:path h="1897366" w="3861967">
                  <a:moveTo>
                    <a:pt x="3576" y="0"/>
                  </a:moveTo>
                  <a:lnTo>
                    <a:pt x="3858391" y="0"/>
                  </a:lnTo>
                  <a:cubicBezTo>
                    <a:pt x="3859340" y="0"/>
                    <a:pt x="3860249" y="377"/>
                    <a:pt x="3860920" y="1047"/>
                  </a:cubicBezTo>
                  <a:cubicBezTo>
                    <a:pt x="3861590" y="1718"/>
                    <a:pt x="3861967" y="2627"/>
                    <a:pt x="3861967" y="3576"/>
                  </a:cubicBezTo>
                  <a:lnTo>
                    <a:pt x="3861967" y="1893790"/>
                  </a:lnTo>
                  <a:cubicBezTo>
                    <a:pt x="3861967" y="1895765"/>
                    <a:pt x="3860366" y="1897366"/>
                    <a:pt x="3858391" y="1897366"/>
                  </a:cubicBezTo>
                  <a:lnTo>
                    <a:pt x="3576" y="1897366"/>
                  </a:lnTo>
                  <a:cubicBezTo>
                    <a:pt x="1601" y="1897366"/>
                    <a:pt x="0" y="1895765"/>
                    <a:pt x="0" y="1893790"/>
                  </a:cubicBezTo>
                  <a:lnTo>
                    <a:pt x="0" y="3576"/>
                  </a:lnTo>
                  <a:cubicBezTo>
                    <a:pt x="0" y="1601"/>
                    <a:pt x="1601" y="0"/>
                    <a:pt x="3576" y="0"/>
                  </a:cubicBezTo>
                  <a:close/>
                </a:path>
              </a:pathLst>
            </a:custGeom>
            <a:solidFill>
              <a:srgbClr val="A9DFD0"/>
            </a:solidFill>
          </p:spPr>
        </p:sp>
        <p:sp>
          <p:nvSpPr>
            <p:cNvPr name="TextBox 4" id="4"/>
            <p:cNvSpPr txBox="true"/>
            <p:nvPr/>
          </p:nvSpPr>
          <p:spPr>
            <a:xfrm>
              <a:off x="0" y="-38100"/>
              <a:ext cx="3861967" cy="193546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681756" y="1483003"/>
            <a:ext cx="3750629" cy="6117531"/>
          </a:xfrm>
          <a:custGeom>
            <a:avLst/>
            <a:gdLst/>
            <a:ahLst/>
            <a:cxnLst/>
            <a:rect r="r" b="b" t="t" l="l"/>
            <a:pathLst>
              <a:path h="6117531" w="3750629">
                <a:moveTo>
                  <a:pt x="0" y="0"/>
                </a:moveTo>
                <a:lnTo>
                  <a:pt x="3750629" y="0"/>
                </a:lnTo>
                <a:lnTo>
                  <a:pt x="3750629" y="6117531"/>
                </a:lnTo>
                <a:lnTo>
                  <a:pt x="0" y="6117531"/>
                </a:lnTo>
                <a:lnTo>
                  <a:pt x="0" y="0"/>
                </a:lnTo>
                <a:close/>
              </a:path>
            </a:pathLst>
          </a:custGeom>
          <a:blipFill>
            <a:blip r:embed="rId2"/>
            <a:stretch>
              <a:fillRect l="0" t="0" r="0" b="0"/>
            </a:stretch>
          </a:blipFill>
        </p:spPr>
      </p:sp>
      <p:sp>
        <p:nvSpPr>
          <p:cNvPr name="Freeform 6" id="6"/>
          <p:cNvSpPr/>
          <p:nvPr/>
        </p:nvSpPr>
        <p:spPr>
          <a:xfrm flipH="false" flipV="false" rot="0">
            <a:off x="4574914" y="1558418"/>
            <a:ext cx="3332048" cy="5652140"/>
          </a:xfrm>
          <a:custGeom>
            <a:avLst/>
            <a:gdLst/>
            <a:ahLst/>
            <a:cxnLst/>
            <a:rect r="r" b="b" t="t" l="l"/>
            <a:pathLst>
              <a:path h="5652140" w="3332048">
                <a:moveTo>
                  <a:pt x="0" y="0"/>
                </a:moveTo>
                <a:lnTo>
                  <a:pt x="3332048" y="0"/>
                </a:lnTo>
                <a:lnTo>
                  <a:pt x="3332048" y="5652140"/>
                </a:lnTo>
                <a:lnTo>
                  <a:pt x="0" y="5652140"/>
                </a:lnTo>
                <a:lnTo>
                  <a:pt x="0" y="0"/>
                </a:lnTo>
                <a:close/>
              </a:path>
            </a:pathLst>
          </a:custGeom>
          <a:blipFill>
            <a:blip r:embed="rId3"/>
            <a:stretch>
              <a:fillRect l="0" t="0" r="0" b="0"/>
            </a:stretch>
          </a:blipFill>
        </p:spPr>
      </p:sp>
      <p:sp>
        <p:nvSpPr>
          <p:cNvPr name="Freeform 7" id="7"/>
          <p:cNvSpPr/>
          <p:nvPr/>
        </p:nvSpPr>
        <p:spPr>
          <a:xfrm flipH="false" flipV="false" rot="0">
            <a:off x="8049837" y="1483003"/>
            <a:ext cx="4187685" cy="4899686"/>
          </a:xfrm>
          <a:custGeom>
            <a:avLst/>
            <a:gdLst/>
            <a:ahLst/>
            <a:cxnLst/>
            <a:rect r="r" b="b" t="t" l="l"/>
            <a:pathLst>
              <a:path h="4899686" w="4187685">
                <a:moveTo>
                  <a:pt x="0" y="0"/>
                </a:moveTo>
                <a:lnTo>
                  <a:pt x="4187685" y="0"/>
                </a:lnTo>
                <a:lnTo>
                  <a:pt x="4187685" y="4899685"/>
                </a:lnTo>
                <a:lnTo>
                  <a:pt x="0" y="4899685"/>
                </a:lnTo>
                <a:lnTo>
                  <a:pt x="0" y="0"/>
                </a:lnTo>
                <a:close/>
              </a:path>
            </a:pathLst>
          </a:custGeom>
          <a:blipFill>
            <a:blip r:embed="rId4"/>
            <a:stretch>
              <a:fillRect l="0" t="0" r="0" b="0"/>
            </a:stretch>
          </a:blipFill>
        </p:spPr>
      </p:sp>
      <p:sp>
        <p:nvSpPr>
          <p:cNvPr name="Freeform 8" id="8"/>
          <p:cNvSpPr/>
          <p:nvPr/>
        </p:nvSpPr>
        <p:spPr>
          <a:xfrm flipH="false" flipV="false" rot="0">
            <a:off x="12380397" y="1483003"/>
            <a:ext cx="5124476" cy="4675252"/>
          </a:xfrm>
          <a:custGeom>
            <a:avLst/>
            <a:gdLst/>
            <a:ahLst/>
            <a:cxnLst/>
            <a:rect r="r" b="b" t="t" l="l"/>
            <a:pathLst>
              <a:path h="4675252" w="5124476">
                <a:moveTo>
                  <a:pt x="0" y="0"/>
                </a:moveTo>
                <a:lnTo>
                  <a:pt x="5124476" y="0"/>
                </a:lnTo>
                <a:lnTo>
                  <a:pt x="5124476" y="4675252"/>
                </a:lnTo>
                <a:lnTo>
                  <a:pt x="0" y="4675252"/>
                </a:lnTo>
                <a:lnTo>
                  <a:pt x="0" y="0"/>
                </a:lnTo>
                <a:close/>
              </a:path>
            </a:pathLst>
          </a:custGeom>
          <a:blipFill>
            <a:blip r:embed="rId5"/>
            <a:stretch>
              <a:fillRect l="0" t="0" r="0" b="0"/>
            </a:stretch>
          </a:blipFill>
        </p:spPr>
      </p:sp>
      <p:sp>
        <p:nvSpPr>
          <p:cNvPr name="Freeform 9" id="9"/>
          <p:cNvSpPr/>
          <p:nvPr/>
        </p:nvSpPr>
        <p:spPr>
          <a:xfrm flipH="false" flipV="false" rot="0">
            <a:off x="8049837" y="6690386"/>
            <a:ext cx="9209463" cy="2821654"/>
          </a:xfrm>
          <a:custGeom>
            <a:avLst/>
            <a:gdLst/>
            <a:ahLst/>
            <a:cxnLst/>
            <a:rect r="r" b="b" t="t" l="l"/>
            <a:pathLst>
              <a:path h="2821654" w="9209463">
                <a:moveTo>
                  <a:pt x="0" y="0"/>
                </a:moveTo>
                <a:lnTo>
                  <a:pt x="9209463" y="0"/>
                </a:lnTo>
                <a:lnTo>
                  <a:pt x="9209463" y="2821654"/>
                </a:lnTo>
                <a:lnTo>
                  <a:pt x="0" y="2821654"/>
                </a:lnTo>
                <a:lnTo>
                  <a:pt x="0" y="0"/>
                </a:lnTo>
                <a:close/>
              </a:path>
            </a:pathLst>
          </a:custGeom>
          <a:blipFill>
            <a:blip r:embed="rId6"/>
            <a:stretch>
              <a:fillRect l="0" t="0" r="0" b="0"/>
            </a:stretch>
          </a:blipFill>
        </p:spPr>
      </p:sp>
      <p:sp>
        <p:nvSpPr>
          <p:cNvPr name="Freeform 10" id="10"/>
          <p:cNvSpPr/>
          <p:nvPr/>
        </p:nvSpPr>
        <p:spPr>
          <a:xfrm flipH="false" flipV="false" rot="0">
            <a:off x="681756" y="7800559"/>
            <a:ext cx="6694018" cy="1711481"/>
          </a:xfrm>
          <a:custGeom>
            <a:avLst/>
            <a:gdLst/>
            <a:ahLst/>
            <a:cxnLst/>
            <a:rect r="r" b="b" t="t" l="l"/>
            <a:pathLst>
              <a:path h="1711481" w="6694018">
                <a:moveTo>
                  <a:pt x="0" y="0"/>
                </a:moveTo>
                <a:lnTo>
                  <a:pt x="6694018" y="0"/>
                </a:lnTo>
                <a:lnTo>
                  <a:pt x="6694018" y="1711481"/>
                </a:lnTo>
                <a:lnTo>
                  <a:pt x="0" y="1711481"/>
                </a:lnTo>
                <a:lnTo>
                  <a:pt x="0" y="0"/>
                </a:lnTo>
                <a:close/>
              </a:path>
            </a:pathLst>
          </a:custGeom>
          <a:blipFill>
            <a:blip r:embed="rId7"/>
            <a:stretch>
              <a:fillRect l="0" t="0" r="0" b="0"/>
            </a:stretch>
          </a:blipFill>
        </p:spPr>
      </p:sp>
      <p:sp>
        <p:nvSpPr>
          <p:cNvPr name="TextBox 11" id="11"/>
          <p:cNvSpPr txBox="true"/>
          <p:nvPr/>
        </p:nvSpPr>
        <p:spPr>
          <a:xfrm rot="0">
            <a:off x="191232" y="335478"/>
            <a:ext cx="9245834" cy="942975"/>
          </a:xfrm>
          <a:prstGeom prst="rect">
            <a:avLst/>
          </a:prstGeom>
        </p:spPr>
        <p:txBody>
          <a:bodyPr anchor="t" rtlCol="false" tIns="0" lIns="0" bIns="0" rIns="0">
            <a:spAutoFit/>
          </a:bodyPr>
          <a:lstStyle/>
          <a:p>
            <a:pPr marL="0" indent="0" lvl="1">
              <a:lnSpc>
                <a:spcPts val="6750"/>
              </a:lnSpc>
            </a:pPr>
            <a:r>
              <a:rPr lang="en-US" sz="7500" spc="-345">
                <a:solidFill>
                  <a:srgbClr val="FBF6F1"/>
                </a:solidFill>
                <a:latin typeface="Raleway Medium"/>
              </a:rPr>
              <a:t>Tearsheet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0B48C"/>
        </a:solidFill>
      </p:bgPr>
    </p:bg>
    <p:spTree>
      <p:nvGrpSpPr>
        <p:cNvPr id="1" name=""/>
        <p:cNvGrpSpPr/>
        <p:nvPr/>
      </p:nvGrpSpPr>
      <p:grpSpPr>
        <a:xfrm>
          <a:off x="0" y="0"/>
          <a:ext cx="0" cy="0"/>
          <a:chOff x="0" y="0"/>
          <a:chExt cx="0" cy="0"/>
        </a:xfrm>
      </p:grpSpPr>
      <p:grpSp>
        <p:nvGrpSpPr>
          <p:cNvPr name="Group 2" id="2"/>
          <p:cNvGrpSpPr/>
          <p:nvPr/>
        </p:nvGrpSpPr>
        <p:grpSpPr>
          <a:xfrm rot="0">
            <a:off x="546917" y="1278453"/>
            <a:ext cx="17321758" cy="8510096"/>
            <a:chOff x="0" y="0"/>
            <a:chExt cx="3861967" cy="1897366"/>
          </a:xfrm>
        </p:grpSpPr>
        <p:sp>
          <p:nvSpPr>
            <p:cNvPr name="Freeform 3" id="3"/>
            <p:cNvSpPr/>
            <p:nvPr/>
          </p:nvSpPr>
          <p:spPr>
            <a:xfrm flipH="false" flipV="false" rot="0">
              <a:off x="0" y="0"/>
              <a:ext cx="3861967" cy="1897366"/>
            </a:xfrm>
            <a:custGeom>
              <a:avLst/>
              <a:gdLst/>
              <a:ahLst/>
              <a:cxnLst/>
              <a:rect r="r" b="b" t="t" l="l"/>
              <a:pathLst>
                <a:path h="1897366" w="3861967">
                  <a:moveTo>
                    <a:pt x="3576" y="0"/>
                  </a:moveTo>
                  <a:lnTo>
                    <a:pt x="3858391" y="0"/>
                  </a:lnTo>
                  <a:cubicBezTo>
                    <a:pt x="3859340" y="0"/>
                    <a:pt x="3860249" y="377"/>
                    <a:pt x="3860920" y="1047"/>
                  </a:cubicBezTo>
                  <a:cubicBezTo>
                    <a:pt x="3861590" y="1718"/>
                    <a:pt x="3861967" y="2627"/>
                    <a:pt x="3861967" y="3576"/>
                  </a:cubicBezTo>
                  <a:lnTo>
                    <a:pt x="3861967" y="1893790"/>
                  </a:lnTo>
                  <a:cubicBezTo>
                    <a:pt x="3861967" y="1895765"/>
                    <a:pt x="3860366" y="1897366"/>
                    <a:pt x="3858391" y="1897366"/>
                  </a:cubicBezTo>
                  <a:lnTo>
                    <a:pt x="3576" y="1897366"/>
                  </a:lnTo>
                  <a:cubicBezTo>
                    <a:pt x="1601" y="1897366"/>
                    <a:pt x="0" y="1895765"/>
                    <a:pt x="0" y="1893790"/>
                  </a:cubicBezTo>
                  <a:lnTo>
                    <a:pt x="0" y="3576"/>
                  </a:lnTo>
                  <a:cubicBezTo>
                    <a:pt x="0" y="1601"/>
                    <a:pt x="1601" y="0"/>
                    <a:pt x="3576" y="0"/>
                  </a:cubicBezTo>
                  <a:close/>
                </a:path>
              </a:pathLst>
            </a:custGeom>
            <a:solidFill>
              <a:srgbClr val="A9DFD0"/>
            </a:solidFill>
          </p:spPr>
        </p:sp>
        <p:sp>
          <p:nvSpPr>
            <p:cNvPr name="TextBox 4" id="4"/>
            <p:cNvSpPr txBox="true"/>
            <p:nvPr/>
          </p:nvSpPr>
          <p:spPr>
            <a:xfrm>
              <a:off x="0" y="-38100"/>
              <a:ext cx="3861967" cy="193546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34974" y="1636802"/>
            <a:ext cx="6851705" cy="4636838"/>
          </a:xfrm>
          <a:custGeom>
            <a:avLst/>
            <a:gdLst/>
            <a:ahLst/>
            <a:cxnLst/>
            <a:rect r="r" b="b" t="t" l="l"/>
            <a:pathLst>
              <a:path h="4636838" w="6851705">
                <a:moveTo>
                  <a:pt x="0" y="0"/>
                </a:moveTo>
                <a:lnTo>
                  <a:pt x="6851706" y="0"/>
                </a:lnTo>
                <a:lnTo>
                  <a:pt x="6851706" y="4636838"/>
                </a:lnTo>
                <a:lnTo>
                  <a:pt x="0" y="4636838"/>
                </a:lnTo>
                <a:lnTo>
                  <a:pt x="0" y="0"/>
                </a:lnTo>
                <a:close/>
              </a:path>
            </a:pathLst>
          </a:custGeom>
          <a:blipFill>
            <a:blip r:embed="rId2"/>
            <a:stretch>
              <a:fillRect l="0" t="0" r="0" b="0"/>
            </a:stretch>
          </a:blipFill>
        </p:spPr>
      </p:sp>
      <p:sp>
        <p:nvSpPr>
          <p:cNvPr name="Freeform 6" id="6"/>
          <p:cNvSpPr/>
          <p:nvPr/>
        </p:nvSpPr>
        <p:spPr>
          <a:xfrm flipH="false" flipV="false" rot="0">
            <a:off x="7995989" y="2450200"/>
            <a:ext cx="9517802" cy="3222919"/>
          </a:xfrm>
          <a:custGeom>
            <a:avLst/>
            <a:gdLst/>
            <a:ahLst/>
            <a:cxnLst/>
            <a:rect r="r" b="b" t="t" l="l"/>
            <a:pathLst>
              <a:path h="3222919" w="9517802">
                <a:moveTo>
                  <a:pt x="0" y="0"/>
                </a:moveTo>
                <a:lnTo>
                  <a:pt x="9517801" y="0"/>
                </a:lnTo>
                <a:lnTo>
                  <a:pt x="9517801" y="3222919"/>
                </a:lnTo>
                <a:lnTo>
                  <a:pt x="0" y="3222919"/>
                </a:lnTo>
                <a:lnTo>
                  <a:pt x="0" y="0"/>
                </a:lnTo>
                <a:close/>
              </a:path>
            </a:pathLst>
          </a:custGeom>
          <a:blipFill>
            <a:blip r:embed="rId3"/>
            <a:stretch>
              <a:fillRect l="0" t="0" r="0" b="0"/>
            </a:stretch>
          </a:blipFill>
        </p:spPr>
      </p:sp>
      <p:sp>
        <p:nvSpPr>
          <p:cNvPr name="Freeform 7" id="7"/>
          <p:cNvSpPr/>
          <p:nvPr/>
        </p:nvSpPr>
        <p:spPr>
          <a:xfrm flipH="false" flipV="false" rot="0">
            <a:off x="9573955" y="6065922"/>
            <a:ext cx="7939835" cy="3523823"/>
          </a:xfrm>
          <a:custGeom>
            <a:avLst/>
            <a:gdLst/>
            <a:ahLst/>
            <a:cxnLst/>
            <a:rect r="r" b="b" t="t" l="l"/>
            <a:pathLst>
              <a:path h="3523823" w="7939835">
                <a:moveTo>
                  <a:pt x="0" y="0"/>
                </a:moveTo>
                <a:lnTo>
                  <a:pt x="7939835" y="0"/>
                </a:lnTo>
                <a:lnTo>
                  <a:pt x="7939835" y="3523824"/>
                </a:lnTo>
                <a:lnTo>
                  <a:pt x="0" y="3523824"/>
                </a:lnTo>
                <a:lnTo>
                  <a:pt x="0" y="0"/>
                </a:lnTo>
                <a:close/>
              </a:path>
            </a:pathLst>
          </a:custGeom>
          <a:blipFill>
            <a:blip r:embed="rId4"/>
            <a:stretch>
              <a:fillRect l="0" t="0" r="0" b="0"/>
            </a:stretch>
          </a:blipFill>
        </p:spPr>
      </p:sp>
      <p:sp>
        <p:nvSpPr>
          <p:cNvPr name="Freeform 8" id="8"/>
          <p:cNvSpPr/>
          <p:nvPr/>
        </p:nvSpPr>
        <p:spPr>
          <a:xfrm flipH="false" flipV="false" rot="0">
            <a:off x="729716" y="6406564"/>
            <a:ext cx="8584097" cy="3183182"/>
          </a:xfrm>
          <a:custGeom>
            <a:avLst/>
            <a:gdLst/>
            <a:ahLst/>
            <a:cxnLst/>
            <a:rect r="r" b="b" t="t" l="l"/>
            <a:pathLst>
              <a:path h="3183182" w="8584097">
                <a:moveTo>
                  <a:pt x="0" y="0"/>
                </a:moveTo>
                <a:lnTo>
                  <a:pt x="8584097" y="0"/>
                </a:lnTo>
                <a:lnTo>
                  <a:pt x="8584097" y="3183182"/>
                </a:lnTo>
                <a:lnTo>
                  <a:pt x="0" y="3183182"/>
                </a:lnTo>
                <a:lnTo>
                  <a:pt x="0" y="0"/>
                </a:lnTo>
                <a:close/>
              </a:path>
            </a:pathLst>
          </a:custGeom>
          <a:blipFill>
            <a:blip r:embed="rId5"/>
            <a:stretch>
              <a:fillRect l="0" t="0" r="0" b="0"/>
            </a:stretch>
          </a:blipFill>
        </p:spPr>
      </p:sp>
      <p:sp>
        <p:nvSpPr>
          <p:cNvPr name="TextBox 9" id="9"/>
          <p:cNvSpPr txBox="true"/>
          <p:nvPr/>
        </p:nvSpPr>
        <p:spPr>
          <a:xfrm rot="0">
            <a:off x="191232" y="335478"/>
            <a:ext cx="9245834" cy="942975"/>
          </a:xfrm>
          <a:prstGeom prst="rect">
            <a:avLst/>
          </a:prstGeom>
        </p:spPr>
        <p:txBody>
          <a:bodyPr anchor="t" rtlCol="false" tIns="0" lIns="0" bIns="0" rIns="0">
            <a:spAutoFit/>
          </a:bodyPr>
          <a:lstStyle/>
          <a:p>
            <a:pPr marL="0" indent="0" lvl="1">
              <a:lnSpc>
                <a:spcPts val="6750"/>
              </a:lnSpc>
            </a:pPr>
            <a:r>
              <a:rPr lang="en-US" sz="7500" spc="-345">
                <a:solidFill>
                  <a:srgbClr val="FBF6F1"/>
                </a:solidFill>
                <a:latin typeface="Raleway Medium"/>
              </a:rPr>
              <a:t>Tearsheet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2372287" y="2631484"/>
            <a:ext cx="4887013" cy="5024032"/>
          </a:xfrm>
          <a:custGeom>
            <a:avLst/>
            <a:gdLst/>
            <a:ahLst/>
            <a:cxnLst/>
            <a:rect r="r" b="b" t="t" l="l"/>
            <a:pathLst>
              <a:path h="5024032" w="4887013">
                <a:moveTo>
                  <a:pt x="0" y="0"/>
                </a:moveTo>
                <a:lnTo>
                  <a:pt x="4887013" y="0"/>
                </a:lnTo>
                <a:lnTo>
                  <a:pt x="4887013" y="5024032"/>
                </a:lnTo>
                <a:lnTo>
                  <a:pt x="0" y="50240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550231" y="782573"/>
            <a:ext cx="7924800" cy="1249343"/>
          </a:xfrm>
          <a:prstGeom prst="rect">
            <a:avLst/>
          </a:prstGeom>
        </p:spPr>
        <p:txBody>
          <a:bodyPr anchor="t" rtlCol="false" tIns="0" lIns="0" bIns="0" rIns="0">
            <a:spAutoFit/>
          </a:bodyPr>
          <a:lstStyle/>
          <a:p>
            <a:pPr marL="0" indent="0" lvl="1">
              <a:lnSpc>
                <a:spcPts val="9037"/>
              </a:lnSpc>
            </a:pPr>
            <a:r>
              <a:rPr lang="en-US" sz="10041" spc="-461">
                <a:solidFill>
                  <a:srgbClr val="00694C"/>
                </a:solidFill>
                <a:latin typeface="Raleway Medium"/>
              </a:rPr>
              <a:t>Outline</a:t>
            </a:r>
          </a:p>
        </p:txBody>
      </p:sp>
      <p:sp>
        <p:nvSpPr>
          <p:cNvPr name="TextBox 4" id="4"/>
          <p:cNvSpPr txBox="true"/>
          <p:nvPr/>
        </p:nvSpPr>
        <p:spPr>
          <a:xfrm rot="0">
            <a:off x="550231" y="2498133"/>
            <a:ext cx="10643506" cy="5938262"/>
          </a:xfrm>
          <a:prstGeom prst="rect">
            <a:avLst/>
          </a:prstGeom>
        </p:spPr>
        <p:txBody>
          <a:bodyPr anchor="t" rtlCol="false" tIns="0" lIns="0" bIns="0" rIns="0">
            <a:spAutoFit/>
          </a:bodyPr>
          <a:lstStyle/>
          <a:p>
            <a:pPr algn="just">
              <a:lnSpc>
                <a:spcPts val="3919"/>
              </a:lnSpc>
              <a:spcBef>
                <a:spcPct val="0"/>
              </a:spcBef>
            </a:pPr>
            <a:r>
              <a:rPr lang="en-US" sz="2799">
                <a:solidFill>
                  <a:srgbClr val="00694C"/>
                </a:solidFill>
                <a:latin typeface="Raleway Semi-Bold"/>
              </a:rPr>
              <a:t>Risk assessment and measurement, formerly a rather arcane topic, are now essential tasks for traders and portfolio managers. However, there are numerous real-world obstacles to precise risk assessment and analysis, such as selecting the right risk model, avoidance of mistakes in portfolio optimisation, horizon mismatches, and out-of-sample testing. This study offers a thorough review of current advancements in risk modelling and analysis with an emphasis on useful applications for traders and portfolio managers. We show that while these methods can offer priceless insights into portfolio risk, their application requires great caution. Nowadays, risk analysis is both a science and an art.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572913" y="-559506"/>
            <a:ext cx="11853512" cy="11853512"/>
          </a:xfrm>
          <a:custGeom>
            <a:avLst/>
            <a:gdLst/>
            <a:ahLst/>
            <a:cxnLst/>
            <a:rect r="r" b="b" t="t" l="l"/>
            <a:pathLst>
              <a:path h="11853512" w="11853512">
                <a:moveTo>
                  <a:pt x="0" y="0"/>
                </a:moveTo>
                <a:lnTo>
                  <a:pt x="11853512" y="0"/>
                </a:lnTo>
                <a:lnTo>
                  <a:pt x="11853512" y="11853513"/>
                </a:lnTo>
                <a:lnTo>
                  <a:pt x="0" y="11853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4149" y="807961"/>
            <a:ext cx="9754555" cy="1840703"/>
          </a:xfrm>
          <a:prstGeom prst="rect">
            <a:avLst/>
          </a:prstGeom>
        </p:spPr>
        <p:txBody>
          <a:bodyPr anchor="t" rtlCol="false" tIns="0" lIns="0" bIns="0" rIns="0">
            <a:spAutoFit/>
          </a:bodyPr>
          <a:lstStyle/>
          <a:p>
            <a:pPr marL="0" indent="0" lvl="1">
              <a:lnSpc>
                <a:spcPts val="13331"/>
              </a:lnSpc>
            </a:pPr>
            <a:r>
              <a:rPr lang="en-US" sz="14812" spc="-681">
                <a:solidFill>
                  <a:srgbClr val="00694C"/>
                </a:solidFill>
                <a:latin typeface="Raleway Medium"/>
              </a:rPr>
              <a:t>Thank you </a:t>
            </a:r>
          </a:p>
        </p:txBody>
      </p:sp>
      <p:sp>
        <p:nvSpPr>
          <p:cNvPr name="Freeform 4" id="4"/>
          <p:cNvSpPr/>
          <p:nvPr/>
        </p:nvSpPr>
        <p:spPr>
          <a:xfrm flipH="false" flipV="false" rot="0">
            <a:off x="11867657" y="1376536"/>
            <a:ext cx="5561408" cy="7533927"/>
          </a:xfrm>
          <a:custGeom>
            <a:avLst/>
            <a:gdLst/>
            <a:ahLst/>
            <a:cxnLst/>
            <a:rect r="r" b="b" t="t" l="l"/>
            <a:pathLst>
              <a:path h="7533927" w="5561408">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1028700" y="5179608"/>
            <a:ext cx="9179504" cy="461010"/>
          </a:xfrm>
          <a:prstGeom prst="rect">
            <a:avLst/>
          </a:prstGeom>
        </p:spPr>
        <p:txBody>
          <a:bodyPr anchor="t" rtlCol="false" tIns="0" lIns="0" bIns="0" rIns="0">
            <a:spAutoFit/>
          </a:bodyPr>
          <a:lstStyle/>
          <a:p>
            <a:pPr marL="0" indent="0" lvl="1">
              <a:lnSpc>
                <a:spcPts val="3239"/>
              </a:lnSpc>
            </a:pPr>
            <a:r>
              <a:rPr lang="en-US" sz="3599" spc="-165">
                <a:solidFill>
                  <a:srgbClr val="00694C"/>
                </a:solidFill>
                <a:latin typeface="Raleway Bold"/>
              </a:rPr>
              <a:t>Sri Karthik A                                                 </a:t>
            </a:r>
            <a:r>
              <a:rPr lang="en-US" sz="3599" spc="-165">
                <a:solidFill>
                  <a:srgbClr val="FBF6F1"/>
                </a:solidFill>
                <a:latin typeface="Raleway Bold"/>
              </a:rPr>
              <a:t>20MIA1032</a:t>
            </a:r>
          </a:p>
        </p:txBody>
      </p:sp>
      <p:sp>
        <p:nvSpPr>
          <p:cNvPr name="TextBox 6" id="6"/>
          <p:cNvSpPr txBox="true"/>
          <p:nvPr/>
        </p:nvSpPr>
        <p:spPr>
          <a:xfrm rot="0">
            <a:off x="1028700" y="3255005"/>
            <a:ext cx="9179504" cy="461012"/>
          </a:xfrm>
          <a:prstGeom prst="rect">
            <a:avLst/>
          </a:prstGeom>
        </p:spPr>
        <p:txBody>
          <a:bodyPr anchor="t" rtlCol="false" tIns="0" lIns="0" bIns="0" rIns="0">
            <a:spAutoFit/>
          </a:bodyPr>
          <a:lstStyle/>
          <a:p>
            <a:pPr marL="0" indent="0" lvl="1">
              <a:lnSpc>
                <a:spcPts val="3240"/>
              </a:lnSpc>
            </a:pPr>
            <a:r>
              <a:rPr lang="en-US" sz="3600" spc="-165">
                <a:solidFill>
                  <a:srgbClr val="00694C"/>
                </a:solidFill>
                <a:latin typeface="Raleway Bold"/>
              </a:rPr>
              <a:t>Team Members</a:t>
            </a:r>
          </a:p>
        </p:txBody>
      </p:sp>
      <p:sp>
        <p:nvSpPr>
          <p:cNvPr name="TextBox 7" id="7"/>
          <p:cNvSpPr txBox="true"/>
          <p:nvPr/>
        </p:nvSpPr>
        <p:spPr>
          <a:xfrm rot="0">
            <a:off x="1028700" y="8579082"/>
            <a:ext cx="9179504" cy="461010"/>
          </a:xfrm>
          <a:prstGeom prst="rect">
            <a:avLst/>
          </a:prstGeom>
        </p:spPr>
        <p:txBody>
          <a:bodyPr anchor="t" rtlCol="false" tIns="0" lIns="0" bIns="0" rIns="0">
            <a:spAutoFit/>
          </a:bodyPr>
          <a:lstStyle/>
          <a:p>
            <a:pPr marL="0" indent="0" lvl="1">
              <a:lnSpc>
                <a:spcPts val="3240"/>
              </a:lnSpc>
            </a:pPr>
            <a:r>
              <a:rPr lang="en-US" sz="3600" spc="-165">
                <a:solidFill>
                  <a:srgbClr val="00694C"/>
                </a:solidFill>
                <a:latin typeface="Raleway Bold"/>
              </a:rPr>
              <a:t>Nithin Kodipyaka                                     </a:t>
            </a:r>
            <a:r>
              <a:rPr lang="en-US" sz="3600" spc="-165">
                <a:solidFill>
                  <a:srgbClr val="FBF6F1"/>
                </a:solidFill>
                <a:latin typeface="Raleway Bold"/>
              </a:rPr>
              <a:t>20MIA1075</a:t>
            </a:r>
          </a:p>
        </p:txBody>
      </p:sp>
      <p:sp>
        <p:nvSpPr>
          <p:cNvPr name="TextBox 8" id="8"/>
          <p:cNvSpPr txBox="true"/>
          <p:nvPr/>
        </p:nvSpPr>
        <p:spPr>
          <a:xfrm rot="0">
            <a:off x="1028700" y="6856962"/>
            <a:ext cx="9179504" cy="461010"/>
          </a:xfrm>
          <a:prstGeom prst="rect">
            <a:avLst/>
          </a:prstGeom>
        </p:spPr>
        <p:txBody>
          <a:bodyPr anchor="t" rtlCol="false" tIns="0" lIns="0" bIns="0" rIns="0">
            <a:spAutoFit/>
          </a:bodyPr>
          <a:lstStyle/>
          <a:p>
            <a:pPr marL="0" indent="0" lvl="1">
              <a:lnSpc>
                <a:spcPts val="3240"/>
              </a:lnSpc>
            </a:pPr>
            <a:r>
              <a:rPr lang="en-US" sz="3600" spc="-165">
                <a:solidFill>
                  <a:srgbClr val="00694C"/>
                </a:solidFill>
                <a:latin typeface="Raleway Bold"/>
              </a:rPr>
              <a:t>Akila B                                                            </a:t>
            </a:r>
            <a:r>
              <a:rPr lang="en-US" sz="3600" spc="-165">
                <a:solidFill>
                  <a:srgbClr val="FBF6F1"/>
                </a:solidFill>
                <a:latin typeface="Raleway Bold"/>
              </a:rPr>
              <a:t>20MIA1052</a:t>
            </a:r>
          </a:p>
        </p:txBody>
      </p:sp>
      <p:sp>
        <p:nvSpPr>
          <p:cNvPr name="TextBox 9" id="9"/>
          <p:cNvSpPr txBox="true"/>
          <p:nvPr/>
        </p:nvSpPr>
        <p:spPr>
          <a:xfrm rot="0">
            <a:off x="1028700" y="4318548"/>
            <a:ext cx="9179504" cy="461010"/>
          </a:xfrm>
          <a:prstGeom prst="rect">
            <a:avLst/>
          </a:prstGeom>
        </p:spPr>
        <p:txBody>
          <a:bodyPr anchor="t" rtlCol="false" tIns="0" lIns="0" bIns="0" rIns="0">
            <a:spAutoFit/>
          </a:bodyPr>
          <a:lstStyle/>
          <a:p>
            <a:pPr marL="0" indent="0" lvl="1">
              <a:lnSpc>
                <a:spcPts val="3240"/>
              </a:lnSpc>
            </a:pPr>
            <a:r>
              <a:rPr lang="en-US" sz="3600" spc="-165">
                <a:solidFill>
                  <a:srgbClr val="00694C"/>
                </a:solidFill>
                <a:latin typeface="Raleway Bold"/>
              </a:rPr>
              <a:t>Simran Bohra                                             </a:t>
            </a:r>
            <a:r>
              <a:rPr lang="en-US" sz="3600" spc="-165">
                <a:solidFill>
                  <a:srgbClr val="FBF6F1"/>
                </a:solidFill>
                <a:latin typeface="Raleway Bold"/>
              </a:rPr>
              <a:t>20MIA1024</a:t>
            </a:r>
          </a:p>
        </p:txBody>
      </p:sp>
      <p:sp>
        <p:nvSpPr>
          <p:cNvPr name="TextBox 10" id="10"/>
          <p:cNvSpPr txBox="true"/>
          <p:nvPr/>
        </p:nvSpPr>
        <p:spPr>
          <a:xfrm rot="0">
            <a:off x="1028700" y="6040668"/>
            <a:ext cx="9179504" cy="461010"/>
          </a:xfrm>
          <a:prstGeom prst="rect">
            <a:avLst/>
          </a:prstGeom>
        </p:spPr>
        <p:txBody>
          <a:bodyPr anchor="t" rtlCol="false" tIns="0" lIns="0" bIns="0" rIns="0">
            <a:spAutoFit/>
          </a:bodyPr>
          <a:lstStyle/>
          <a:p>
            <a:pPr marL="0" indent="0" lvl="1">
              <a:lnSpc>
                <a:spcPts val="3240"/>
              </a:lnSpc>
            </a:pPr>
            <a:r>
              <a:rPr lang="en-US" sz="3600" spc="-165">
                <a:solidFill>
                  <a:srgbClr val="00694C"/>
                </a:solidFill>
                <a:latin typeface="Raleway Bold"/>
              </a:rPr>
              <a:t>Vinayaka Srinivasa R                              </a:t>
            </a:r>
            <a:r>
              <a:rPr lang="en-US" sz="3600" spc="-165">
                <a:solidFill>
                  <a:srgbClr val="FBF6F1"/>
                </a:solidFill>
                <a:latin typeface="Raleway Bold"/>
              </a:rPr>
              <a:t>20MIA1041</a:t>
            </a:r>
          </a:p>
        </p:txBody>
      </p:sp>
      <p:sp>
        <p:nvSpPr>
          <p:cNvPr name="TextBox 11" id="11"/>
          <p:cNvSpPr txBox="true"/>
          <p:nvPr/>
        </p:nvSpPr>
        <p:spPr>
          <a:xfrm rot="0">
            <a:off x="1028700" y="7718022"/>
            <a:ext cx="9179504" cy="461010"/>
          </a:xfrm>
          <a:prstGeom prst="rect">
            <a:avLst/>
          </a:prstGeom>
        </p:spPr>
        <p:txBody>
          <a:bodyPr anchor="t" rtlCol="false" tIns="0" lIns="0" bIns="0" rIns="0">
            <a:spAutoFit/>
          </a:bodyPr>
          <a:lstStyle/>
          <a:p>
            <a:pPr marL="0" indent="0" lvl="1">
              <a:lnSpc>
                <a:spcPts val="3240"/>
              </a:lnSpc>
            </a:pPr>
            <a:r>
              <a:rPr lang="en-US" sz="3600" spc="-165">
                <a:solidFill>
                  <a:srgbClr val="00694C"/>
                </a:solidFill>
                <a:latin typeface="Raleway Bold"/>
              </a:rPr>
              <a:t>Shreyas V                                                     </a:t>
            </a:r>
            <a:r>
              <a:rPr lang="en-US" sz="3600" spc="-165">
                <a:solidFill>
                  <a:srgbClr val="FBF6F1"/>
                </a:solidFill>
                <a:latin typeface="Raleway Bold"/>
              </a:rPr>
              <a:t>20MIA1063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9260071" y="971107"/>
            <a:ext cx="8539764" cy="8344786"/>
          </a:xfrm>
          <a:prstGeom prst="rect">
            <a:avLst/>
          </a:prstGeom>
        </p:spPr>
      </p:pic>
      <p:sp>
        <p:nvSpPr>
          <p:cNvPr name="Freeform 3" id="3"/>
          <p:cNvSpPr/>
          <p:nvPr/>
        </p:nvSpPr>
        <p:spPr>
          <a:xfrm flipH="false" flipV="false" rot="0">
            <a:off x="12313631" y="4467571"/>
            <a:ext cx="4774557" cy="4114800"/>
          </a:xfrm>
          <a:custGeom>
            <a:avLst/>
            <a:gdLst/>
            <a:ahLst/>
            <a:cxnLst/>
            <a:rect r="r" b="b" t="t" l="l"/>
            <a:pathLst>
              <a:path h="4114800" w="4774557">
                <a:moveTo>
                  <a:pt x="0" y="0"/>
                </a:moveTo>
                <a:lnTo>
                  <a:pt x="4774557" y="0"/>
                </a:lnTo>
                <a:lnTo>
                  <a:pt x="477455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304925"/>
            <a:ext cx="7924800" cy="1249343"/>
          </a:xfrm>
          <a:prstGeom prst="rect">
            <a:avLst/>
          </a:prstGeom>
        </p:spPr>
        <p:txBody>
          <a:bodyPr anchor="t" rtlCol="false" tIns="0" lIns="0" bIns="0" rIns="0">
            <a:spAutoFit/>
          </a:bodyPr>
          <a:lstStyle/>
          <a:p>
            <a:pPr marL="0" indent="0" lvl="1">
              <a:lnSpc>
                <a:spcPts val="9037"/>
              </a:lnSpc>
            </a:pPr>
            <a:r>
              <a:rPr lang="en-US" sz="10041" spc="-461">
                <a:solidFill>
                  <a:srgbClr val="00694C"/>
                </a:solidFill>
                <a:latin typeface="Raleway Medium"/>
              </a:rPr>
              <a:t>Introduction</a:t>
            </a:r>
          </a:p>
        </p:txBody>
      </p:sp>
      <p:sp>
        <p:nvSpPr>
          <p:cNvPr name="TextBox 5" id="5"/>
          <p:cNvSpPr txBox="true"/>
          <p:nvPr/>
        </p:nvSpPr>
        <p:spPr>
          <a:xfrm rot="0">
            <a:off x="1028700" y="3732955"/>
            <a:ext cx="7635008" cy="4286428"/>
          </a:xfrm>
          <a:prstGeom prst="rect">
            <a:avLst/>
          </a:prstGeom>
        </p:spPr>
        <p:txBody>
          <a:bodyPr anchor="t" rtlCol="false" tIns="0" lIns="0" bIns="0" rIns="0">
            <a:spAutoFit/>
          </a:bodyPr>
          <a:lstStyle/>
          <a:p>
            <a:pPr algn="just">
              <a:lnSpc>
                <a:spcPts val="3080"/>
              </a:lnSpc>
            </a:pPr>
            <a:r>
              <a:rPr lang="en-US" sz="2200">
                <a:solidFill>
                  <a:srgbClr val="00694C"/>
                </a:solidFill>
                <a:latin typeface="Raleway Semi-Bold"/>
              </a:rPr>
              <a:t>In today's dynamic financial landscape, risk analysis and measurement have evolved from niche concepts to essential components of effective portfolio management and trading strategies. However, mastering the accurate assessment and analysis of risk poses numerous practical challenges, ranging from selecting appropriate risk models to avoiding pitfalls in portfolio optimization. Moreover, issues such as horizon mismatches and the importance of out-of-sample testing further complicate the process.</a:t>
            </a:r>
          </a:p>
          <a:p>
            <a:pPr algn="just">
              <a:lnSpc>
                <a:spcPts val="308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3433372" y="8084666"/>
            <a:ext cx="5277926" cy="4404669"/>
          </a:xfrm>
          <a:custGeom>
            <a:avLst/>
            <a:gdLst/>
            <a:ahLst/>
            <a:cxnLst/>
            <a:rect r="r" b="b" t="t" l="l"/>
            <a:pathLst>
              <a:path h="4404669" w="5277926">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859296" y="-2596434"/>
            <a:ext cx="4661953" cy="4748285"/>
          </a:xfrm>
          <a:custGeom>
            <a:avLst/>
            <a:gdLst/>
            <a:ahLst/>
            <a:cxnLst/>
            <a:rect r="r" b="b" t="t" l="l"/>
            <a:pathLst>
              <a:path h="4748285" w="4661953">
                <a:moveTo>
                  <a:pt x="0" y="0"/>
                </a:moveTo>
                <a:lnTo>
                  <a:pt x="4661953" y="0"/>
                </a:lnTo>
                <a:lnTo>
                  <a:pt x="4661953"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1028700" y="3484200"/>
            <a:ext cx="16157097" cy="3251926"/>
          </a:xfrm>
          <a:prstGeom prst="rect">
            <a:avLst/>
          </a:prstGeom>
        </p:spPr>
        <p:txBody>
          <a:bodyPr anchor="t" rtlCol="false" tIns="0" lIns="0" bIns="0" rIns="0">
            <a:spAutoFit/>
          </a:bodyPr>
          <a:lstStyle/>
          <a:p>
            <a:pPr algn="ctr">
              <a:lnSpc>
                <a:spcPts val="4290"/>
              </a:lnSpc>
              <a:spcBef>
                <a:spcPct val="0"/>
              </a:spcBef>
            </a:pPr>
            <a:r>
              <a:rPr lang="en-US" sz="3064">
                <a:solidFill>
                  <a:srgbClr val="00694C"/>
                </a:solidFill>
                <a:latin typeface="Raleway Semi-Bold"/>
              </a:rPr>
              <a:t>This project aims to provide a comprehensive overview of recent advancements in risk analysis and modelling, emphasizing their practical applications for both portfolio managers and traders. By delving into these developments, we seek to demonstrate how these tools can offer invaluable insights into portfolio risk dynamics. Nonetheless, it's crucial to recognize that while risk analysis has advanced significantly, it remains as much an art as it is a science, demanding careful application and interpretation.</a:t>
            </a:r>
          </a:p>
        </p:txBody>
      </p:sp>
      <p:sp>
        <p:nvSpPr>
          <p:cNvPr name="TextBox 5" id="5"/>
          <p:cNvSpPr txBox="true"/>
          <p:nvPr/>
        </p:nvSpPr>
        <p:spPr>
          <a:xfrm rot="0">
            <a:off x="3177503" y="2075271"/>
            <a:ext cx="11859490" cy="1249343"/>
          </a:xfrm>
          <a:prstGeom prst="rect">
            <a:avLst/>
          </a:prstGeom>
        </p:spPr>
        <p:txBody>
          <a:bodyPr anchor="t" rtlCol="false" tIns="0" lIns="0" bIns="0" rIns="0">
            <a:spAutoFit/>
          </a:bodyPr>
          <a:lstStyle/>
          <a:p>
            <a:pPr algn="ctr" marL="0" indent="0" lvl="1">
              <a:lnSpc>
                <a:spcPts val="9037"/>
              </a:lnSpc>
            </a:pPr>
            <a:r>
              <a:rPr lang="en-US" sz="10041" spc="-461">
                <a:solidFill>
                  <a:srgbClr val="00694C"/>
                </a:solidFill>
                <a:latin typeface="Raleway Medium"/>
              </a:rPr>
              <a:t>Problem Statement</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grpSp>
        <p:nvGrpSpPr>
          <p:cNvPr name="Group 2" id="2"/>
          <p:cNvGrpSpPr/>
          <p:nvPr/>
        </p:nvGrpSpPr>
        <p:grpSpPr>
          <a:xfrm rot="0">
            <a:off x="6497251" y="4028229"/>
            <a:ext cx="5293498" cy="4944885"/>
            <a:chOff x="0" y="0"/>
            <a:chExt cx="1394172" cy="1302357"/>
          </a:xfrm>
        </p:grpSpPr>
        <p:sp>
          <p:nvSpPr>
            <p:cNvPr name="Freeform 3" id="3"/>
            <p:cNvSpPr/>
            <p:nvPr/>
          </p:nvSpPr>
          <p:spPr>
            <a:xfrm flipH="false" flipV="false" rot="0">
              <a:off x="0" y="0"/>
              <a:ext cx="1394172" cy="1302357"/>
            </a:xfrm>
            <a:custGeom>
              <a:avLst/>
              <a:gdLst/>
              <a:ahLst/>
              <a:cxnLst/>
              <a:rect r="r" b="b" t="t" l="l"/>
              <a:pathLst>
                <a:path h="1302357" w="1394172">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name="TextBox 4" id="4"/>
            <p:cNvSpPr txBox="true"/>
            <p:nvPr/>
          </p:nvSpPr>
          <p:spPr>
            <a:xfrm>
              <a:off x="0" y="-38100"/>
              <a:ext cx="1394172" cy="134045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215665" y="1876425"/>
            <a:ext cx="13856669" cy="1249343"/>
          </a:xfrm>
          <a:prstGeom prst="rect">
            <a:avLst/>
          </a:prstGeom>
        </p:spPr>
        <p:txBody>
          <a:bodyPr anchor="t" rtlCol="false" tIns="0" lIns="0" bIns="0" rIns="0">
            <a:spAutoFit/>
          </a:bodyPr>
          <a:lstStyle/>
          <a:p>
            <a:pPr algn="ctr" marL="0" indent="0" lvl="1">
              <a:lnSpc>
                <a:spcPts val="9037"/>
              </a:lnSpc>
            </a:pPr>
            <a:r>
              <a:rPr lang="en-US" sz="10041" spc="-461">
                <a:solidFill>
                  <a:srgbClr val="00694C"/>
                </a:solidFill>
                <a:latin typeface="Raleway Medium"/>
              </a:rPr>
              <a:t>Portfolio</a:t>
            </a:r>
          </a:p>
        </p:txBody>
      </p:sp>
      <p:grpSp>
        <p:nvGrpSpPr>
          <p:cNvPr name="Group 6" id="6"/>
          <p:cNvGrpSpPr/>
          <p:nvPr/>
        </p:nvGrpSpPr>
        <p:grpSpPr>
          <a:xfrm rot="0">
            <a:off x="1028700" y="4028229"/>
            <a:ext cx="5293498" cy="4944885"/>
            <a:chOff x="0" y="0"/>
            <a:chExt cx="1394172" cy="1302357"/>
          </a:xfrm>
        </p:grpSpPr>
        <p:sp>
          <p:nvSpPr>
            <p:cNvPr name="Freeform 7" id="7"/>
            <p:cNvSpPr/>
            <p:nvPr/>
          </p:nvSpPr>
          <p:spPr>
            <a:xfrm flipH="false" flipV="false" rot="0">
              <a:off x="0" y="0"/>
              <a:ext cx="1394172" cy="1302357"/>
            </a:xfrm>
            <a:custGeom>
              <a:avLst/>
              <a:gdLst/>
              <a:ahLst/>
              <a:cxnLst/>
              <a:rect r="r" b="b" t="t" l="l"/>
              <a:pathLst>
                <a:path h="1302357" w="1394172">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name="TextBox 8" id="8"/>
            <p:cNvSpPr txBox="true"/>
            <p:nvPr/>
          </p:nvSpPr>
          <p:spPr>
            <a:xfrm>
              <a:off x="0" y="-38100"/>
              <a:ext cx="1394172" cy="134045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1965802" y="4028229"/>
            <a:ext cx="5293498" cy="4944885"/>
            <a:chOff x="0" y="0"/>
            <a:chExt cx="1394172" cy="1302357"/>
          </a:xfrm>
        </p:grpSpPr>
        <p:sp>
          <p:nvSpPr>
            <p:cNvPr name="Freeform 10" id="10"/>
            <p:cNvSpPr/>
            <p:nvPr/>
          </p:nvSpPr>
          <p:spPr>
            <a:xfrm flipH="false" flipV="false" rot="0">
              <a:off x="0" y="0"/>
              <a:ext cx="1394172" cy="1302357"/>
            </a:xfrm>
            <a:custGeom>
              <a:avLst/>
              <a:gdLst/>
              <a:ahLst/>
              <a:cxnLst/>
              <a:rect r="r" b="b" t="t" l="l"/>
              <a:pathLst>
                <a:path h="1302357" w="1394172">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name="TextBox 11" id="11"/>
            <p:cNvSpPr txBox="true"/>
            <p:nvPr/>
          </p:nvSpPr>
          <p:spPr>
            <a:xfrm>
              <a:off x="0" y="-38100"/>
              <a:ext cx="1394172" cy="1340457"/>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2465094" y="4475904"/>
            <a:ext cx="2420710" cy="1495425"/>
          </a:xfrm>
          <a:prstGeom prst="rect">
            <a:avLst/>
          </a:prstGeom>
        </p:spPr>
        <p:txBody>
          <a:bodyPr anchor="t" rtlCol="false" tIns="0" lIns="0" bIns="0" rIns="0">
            <a:spAutoFit/>
          </a:bodyPr>
          <a:lstStyle/>
          <a:p>
            <a:pPr algn="ctr" marL="0" indent="0" lvl="1">
              <a:lnSpc>
                <a:spcPts val="10800"/>
              </a:lnSpc>
            </a:pPr>
            <a:r>
              <a:rPr lang="en-US" sz="12000" spc="-552">
                <a:solidFill>
                  <a:srgbClr val="00694C"/>
                </a:solidFill>
                <a:latin typeface="Raleway Medium"/>
              </a:rPr>
              <a:t>01.</a:t>
            </a:r>
          </a:p>
        </p:txBody>
      </p:sp>
      <p:sp>
        <p:nvSpPr>
          <p:cNvPr name="TextBox 13" id="13"/>
          <p:cNvSpPr txBox="true"/>
          <p:nvPr/>
        </p:nvSpPr>
        <p:spPr>
          <a:xfrm rot="0">
            <a:off x="7933645" y="4475904"/>
            <a:ext cx="2420710" cy="1495425"/>
          </a:xfrm>
          <a:prstGeom prst="rect">
            <a:avLst/>
          </a:prstGeom>
        </p:spPr>
        <p:txBody>
          <a:bodyPr anchor="t" rtlCol="false" tIns="0" lIns="0" bIns="0" rIns="0">
            <a:spAutoFit/>
          </a:bodyPr>
          <a:lstStyle/>
          <a:p>
            <a:pPr algn="ctr" marL="0" indent="0" lvl="1">
              <a:lnSpc>
                <a:spcPts val="10800"/>
              </a:lnSpc>
            </a:pPr>
            <a:r>
              <a:rPr lang="en-US" sz="12000" spc="-552">
                <a:solidFill>
                  <a:srgbClr val="00694C"/>
                </a:solidFill>
                <a:latin typeface="Raleway Medium"/>
              </a:rPr>
              <a:t>02.</a:t>
            </a:r>
          </a:p>
        </p:txBody>
      </p:sp>
      <p:sp>
        <p:nvSpPr>
          <p:cNvPr name="TextBox 14" id="14"/>
          <p:cNvSpPr txBox="true"/>
          <p:nvPr/>
        </p:nvSpPr>
        <p:spPr>
          <a:xfrm rot="0">
            <a:off x="13402196" y="4475904"/>
            <a:ext cx="2420710" cy="1495425"/>
          </a:xfrm>
          <a:prstGeom prst="rect">
            <a:avLst/>
          </a:prstGeom>
        </p:spPr>
        <p:txBody>
          <a:bodyPr anchor="t" rtlCol="false" tIns="0" lIns="0" bIns="0" rIns="0">
            <a:spAutoFit/>
          </a:bodyPr>
          <a:lstStyle/>
          <a:p>
            <a:pPr algn="ctr" marL="0" indent="0" lvl="1">
              <a:lnSpc>
                <a:spcPts val="10800"/>
              </a:lnSpc>
            </a:pPr>
            <a:r>
              <a:rPr lang="en-US" sz="12000" spc="-552">
                <a:solidFill>
                  <a:srgbClr val="00694C"/>
                </a:solidFill>
                <a:latin typeface="Raleway Medium"/>
              </a:rPr>
              <a:t>03.</a:t>
            </a:r>
          </a:p>
        </p:txBody>
      </p:sp>
      <p:sp>
        <p:nvSpPr>
          <p:cNvPr name="TextBox 15" id="15"/>
          <p:cNvSpPr txBox="true"/>
          <p:nvPr/>
        </p:nvSpPr>
        <p:spPr>
          <a:xfrm rot="0">
            <a:off x="1627876" y="6123729"/>
            <a:ext cx="4095146" cy="523875"/>
          </a:xfrm>
          <a:prstGeom prst="rect">
            <a:avLst/>
          </a:prstGeom>
        </p:spPr>
        <p:txBody>
          <a:bodyPr anchor="t" rtlCol="false" tIns="0" lIns="0" bIns="0" rIns="0">
            <a:spAutoFit/>
          </a:bodyPr>
          <a:lstStyle/>
          <a:p>
            <a:pPr algn="ctr">
              <a:lnSpc>
                <a:spcPts val="4200"/>
              </a:lnSpc>
              <a:spcBef>
                <a:spcPct val="0"/>
              </a:spcBef>
            </a:pPr>
            <a:r>
              <a:rPr lang="en-US" sz="3000">
                <a:solidFill>
                  <a:srgbClr val="00694C"/>
                </a:solidFill>
                <a:latin typeface="Raleway Bold"/>
              </a:rPr>
              <a:t>Analysis</a:t>
            </a:r>
          </a:p>
        </p:txBody>
      </p:sp>
      <p:sp>
        <p:nvSpPr>
          <p:cNvPr name="TextBox 16" id="16"/>
          <p:cNvSpPr txBox="true"/>
          <p:nvPr/>
        </p:nvSpPr>
        <p:spPr>
          <a:xfrm rot="0">
            <a:off x="7096427" y="6123729"/>
            <a:ext cx="4095146" cy="1057275"/>
          </a:xfrm>
          <a:prstGeom prst="rect">
            <a:avLst/>
          </a:prstGeom>
        </p:spPr>
        <p:txBody>
          <a:bodyPr anchor="t" rtlCol="false" tIns="0" lIns="0" bIns="0" rIns="0">
            <a:spAutoFit/>
          </a:bodyPr>
          <a:lstStyle/>
          <a:p>
            <a:pPr algn="ctr">
              <a:lnSpc>
                <a:spcPts val="4200"/>
              </a:lnSpc>
              <a:spcBef>
                <a:spcPct val="0"/>
              </a:spcBef>
            </a:pPr>
            <a:r>
              <a:rPr lang="en-US" sz="3000">
                <a:solidFill>
                  <a:srgbClr val="00694C"/>
                </a:solidFill>
                <a:latin typeface="Raleway Bold"/>
              </a:rPr>
              <a:t>Performance and Forecast</a:t>
            </a:r>
          </a:p>
        </p:txBody>
      </p:sp>
      <p:sp>
        <p:nvSpPr>
          <p:cNvPr name="TextBox 17" id="17"/>
          <p:cNvSpPr txBox="true"/>
          <p:nvPr/>
        </p:nvSpPr>
        <p:spPr>
          <a:xfrm rot="0">
            <a:off x="12564978" y="6123729"/>
            <a:ext cx="4095146" cy="523875"/>
          </a:xfrm>
          <a:prstGeom prst="rect">
            <a:avLst/>
          </a:prstGeom>
        </p:spPr>
        <p:txBody>
          <a:bodyPr anchor="t" rtlCol="false" tIns="0" lIns="0" bIns="0" rIns="0">
            <a:spAutoFit/>
          </a:bodyPr>
          <a:lstStyle/>
          <a:p>
            <a:pPr algn="ctr">
              <a:lnSpc>
                <a:spcPts val="4200"/>
              </a:lnSpc>
              <a:spcBef>
                <a:spcPct val="0"/>
              </a:spcBef>
            </a:pPr>
            <a:r>
              <a:rPr lang="en-US" sz="3000">
                <a:solidFill>
                  <a:srgbClr val="00694C"/>
                </a:solidFill>
                <a:latin typeface="Raleway Bold"/>
              </a:rPr>
              <a:t>Risk Evaluation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481793" y="453276"/>
            <a:ext cx="2256420" cy="2170266"/>
          </a:xfrm>
          <a:custGeom>
            <a:avLst/>
            <a:gdLst/>
            <a:ahLst/>
            <a:cxnLst/>
            <a:rect r="r" b="b" t="t" l="l"/>
            <a:pathLst>
              <a:path h="2170266" w="2256420">
                <a:moveTo>
                  <a:pt x="0" y="0"/>
                </a:moveTo>
                <a:lnTo>
                  <a:pt x="2256420" y="0"/>
                </a:lnTo>
                <a:lnTo>
                  <a:pt x="2256420" y="2170266"/>
                </a:lnTo>
                <a:lnTo>
                  <a:pt x="0" y="2170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41939" y="4917804"/>
            <a:ext cx="7223569" cy="2120266"/>
          </a:xfrm>
          <a:prstGeom prst="rect">
            <a:avLst/>
          </a:prstGeom>
        </p:spPr>
        <p:txBody>
          <a:bodyPr anchor="t" rtlCol="false" tIns="0" lIns="0" bIns="0" rIns="0">
            <a:spAutoFit/>
          </a:bodyPr>
          <a:lstStyle/>
          <a:p>
            <a:pPr algn="ctr" marL="0" indent="0" lvl="1">
              <a:lnSpc>
                <a:spcPts val="8010"/>
              </a:lnSpc>
            </a:pPr>
            <a:r>
              <a:rPr lang="en-US" sz="8900" spc="-409">
                <a:solidFill>
                  <a:srgbClr val="00694C"/>
                </a:solidFill>
                <a:latin typeface="Raleway Medium"/>
              </a:rPr>
              <a:t>Literature Reviews</a:t>
            </a:r>
          </a:p>
        </p:txBody>
      </p:sp>
      <p:sp>
        <p:nvSpPr>
          <p:cNvPr name="TextBox 4" id="4"/>
          <p:cNvSpPr txBox="true"/>
          <p:nvPr/>
        </p:nvSpPr>
        <p:spPr>
          <a:xfrm rot="0">
            <a:off x="141633" y="2554831"/>
            <a:ext cx="9424182" cy="2437715"/>
          </a:xfrm>
          <a:prstGeom prst="rect">
            <a:avLst/>
          </a:prstGeom>
        </p:spPr>
        <p:txBody>
          <a:bodyPr anchor="t" rtlCol="false" tIns="0" lIns="0" bIns="0" rIns="0">
            <a:spAutoFit/>
          </a:bodyPr>
          <a:lstStyle/>
          <a:p>
            <a:pPr algn="ctr" marL="0" indent="0" lvl="1">
              <a:lnSpc>
                <a:spcPts val="17717"/>
              </a:lnSpc>
            </a:pPr>
            <a:r>
              <a:rPr lang="en-US" sz="19686" spc="-905">
                <a:solidFill>
                  <a:srgbClr val="FFFFFF"/>
                </a:solidFill>
                <a:latin typeface="Raleway Bold"/>
              </a:rPr>
              <a:t>20</a:t>
            </a:r>
          </a:p>
        </p:txBody>
      </p:sp>
      <p:sp>
        <p:nvSpPr>
          <p:cNvPr name="Freeform 5" id="5"/>
          <p:cNvSpPr/>
          <p:nvPr/>
        </p:nvSpPr>
        <p:spPr>
          <a:xfrm flipH="false" flipV="false" rot="0">
            <a:off x="10167540" y="1529149"/>
            <a:ext cx="6663549" cy="7228702"/>
          </a:xfrm>
          <a:custGeom>
            <a:avLst/>
            <a:gdLst/>
            <a:ahLst/>
            <a:cxnLst/>
            <a:rect r="r" b="b" t="t" l="l"/>
            <a:pathLst>
              <a:path h="7228702" w="6663549">
                <a:moveTo>
                  <a:pt x="0" y="0"/>
                </a:moveTo>
                <a:lnTo>
                  <a:pt x="6663549" y="0"/>
                </a:lnTo>
                <a:lnTo>
                  <a:pt x="6663549" y="7228702"/>
                </a:lnTo>
                <a:lnTo>
                  <a:pt x="0" y="72287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56301" cy="10287000"/>
          </a:xfrm>
          <a:custGeom>
            <a:avLst/>
            <a:gdLst/>
            <a:ahLst/>
            <a:cxnLst/>
            <a:rect r="r" b="b" t="t" l="l"/>
            <a:pathLst>
              <a:path h="10287000" w="18256301">
                <a:moveTo>
                  <a:pt x="0" y="0"/>
                </a:moveTo>
                <a:lnTo>
                  <a:pt x="18256301" y="0"/>
                </a:lnTo>
                <a:lnTo>
                  <a:pt x="18256301" y="10287000"/>
                </a:lnTo>
                <a:lnTo>
                  <a:pt x="0" y="10287000"/>
                </a:lnTo>
                <a:lnTo>
                  <a:pt x="0" y="0"/>
                </a:lnTo>
                <a:close/>
              </a:path>
            </a:pathLst>
          </a:custGeom>
          <a:blipFill>
            <a:blip r:embed="rId2"/>
            <a:stretch>
              <a:fillRect l="0" t="-266" r="-265" b="-266"/>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41788"/>
          </a:xfrm>
          <a:custGeom>
            <a:avLst/>
            <a:gdLst/>
            <a:ahLst/>
            <a:cxnLst/>
            <a:rect r="r" b="b" t="t" l="l"/>
            <a:pathLst>
              <a:path h="10241788" w="18288000">
                <a:moveTo>
                  <a:pt x="0" y="0"/>
                </a:moveTo>
                <a:lnTo>
                  <a:pt x="18288000" y="0"/>
                </a:lnTo>
                <a:lnTo>
                  <a:pt x="18288000" y="10241788"/>
                </a:lnTo>
                <a:lnTo>
                  <a:pt x="0" y="10241788"/>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49900" cy="10287000"/>
          </a:xfrm>
          <a:custGeom>
            <a:avLst/>
            <a:gdLst/>
            <a:ahLst/>
            <a:cxnLst/>
            <a:rect r="r" b="b" t="t" l="l"/>
            <a:pathLst>
              <a:path h="10287000" w="18249900">
                <a:moveTo>
                  <a:pt x="0" y="0"/>
                </a:moveTo>
                <a:lnTo>
                  <a:pt x="18249900" y="0"/>
                </a:lnTo>
                <a:lnTo>
                  <a:pt x="18249900" y="10287000"/>
                </a:lnTo>
                <a:lnTo>
                  <a:pt x="0" y="10287000"/>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DAF8Dl4WGX8</dc:identifier>
  <dcterms:modified xsi:type="dcterms:W3CDTF">2011-08-01T06:04:30Z</dcterms:modified>
  <cp:revision>1</cp:revision>
  <dc:title>TradeCraft</dc:title>
</cp:coreProperties>
</file>